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51"/>
    <a:srgbClr val="263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61C1A-E006-4161-A553-4EB7432CF66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8A028-ABAB-4A98-A7BB-46A9612A6B6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Спортивный зал</a:t>
          </a:r>
          <a:endParaRPr lang="ru-RU" sz="1600" dirty="0">
            <a:solidFill>
              <a:srgbClr val="C00000"/>
            </a:solidFill>
          </a:endParaRPr>
        </a:p>
      </dgm:t>
    </dgm:pt>
    <dgm:pt modelId="{89B58D79-C3CC-4D24-A3D8-43515E15DA82}" type="parTrans" cxnId="{5ED90B69-74D5-49AD-8881-57D5C4C26E23}">
      <dgm:prSet/>
      <dgm:spPr/>
      <dgm:t>
        <a:bodyPr/>
        <a:lstStyle/>
        <a:p>
          <a:endParaRPr lang="ru-RU"/>
        </a:p>
      </dgm:t>
    </dgm:pt>
    <dgm:pt modelId="{B3B9ECCD-BC36-4200-B28F-0C09DC02B28A}" type="sibTrans" cxnId="{5ED90B69-74D5-49AD-8881-57D5C4C26E23}">
      <dgm:prSet/>
      <dgm:spPr/>
      <dgm:t>
        <a:bodyPr/>
        <a:lstStyle/>
        <a:p>
          <a:endParaRPr lang="ru-RU"/>
        </a:p>
      </dgm:t>
    </dgm:pt>
    <dgm:pt modelId="{AC3BDA03-5401-4573-9241-EA7A9DFA813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Зал борьбы</a:t>
          </a:r>
          <a:endParaRPr lang="ru-RU" sz="1800" dirty="0">
            <a:solidFill>
              <a:srgbClr val="C00000"/>
            </a:solidFill>
          </a:endParaRPr>
        </a:p>
      </dgm:t>
    </dgm:pt>
    <dgm:pt modelId="{3408020B-8129-425C-895A-620EE51E7601}" type="parTrans" cxnId="{D923EDE6-7757-4C71-802D-46535058490A}">
      <dgm:prSet/>
      <dgm:spPr/>
      <dgm:t>
        <a:bodyPr/>
        <a:lstStyle/>
        <a:p>
          <a:endParaRPr lang="ru-RU"/>
        </a:p>
      </dgm:t>
    </dgm:pt>
    <dgm:pt modelId="{74482879-DBA9-4E16-AD52-BE08E15BC748}" type="sibTrans" cxnId="{D923EDE6-7757-4C71-802D-46535058490A}">
      <dgm:prSet/>
      <dgm:spPr/>
      <dgm:t>
        <a:bodyPr/>
        <a:lstStyle/>
        <a:p>
          <a:endParaRPr lang="ru-RU"/>
        </a:p>
      </dgm:t>
    </dgm:pt>
    <dgm:pt modelId="{86A2D8B3-C478-40B9-BF2A-3494FD869FA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Спортивная площадка, футбольное поле.</a:t>
          </a:r>
          <a:endParaRPr lang="ru-RU" sz="1800" dirty="0">
            <a:solidFill>
              <a:srgbClr val="C00000"/>
            </a:solidFill>
          </a:endParaRPr>
        </a:p>
      </dgm:t>
    </dgm:pt>
    <dgm:pt modelId="{73D4050B-C8B6-4E6E-9D33-96FB8EB5E482}" type="parTrans" cxnId="{B43BD9C0-DB58-449A-89F7-F1B75013CE89}">
      <dgm:prSet/>
      <dgm:spPr/>
      <dgm:t>
        <a:bodyPr/>
        <a:lstStyle/>
        <a:p>
          <a:endParaRPr lang="ru-RU"/>
        </a:p>
      </dgm:t>
    </dgm:pt>
    <dgm:pt modelId="{FFD6BF27-669A-416B-89B7-C7BB6C1111B7}" type="sibTrans" cxnId="{B43BD9C0-DB58-449A-89F7-F1B75013CE89}">
      <dgm:prSet/>
      <dgm:spPr/>
      <dgm:t>
        <a:bodyPr/>
        <a:lstStyle/>
        <a:p>
          <a:endParaRPr lang="ru-RU"/>
        </a:p>
      </dgm:t>
    </dgm:pt>
    <dgm:pt modelId="{2571CFB3-2CE2-4DFC-92F5-09D359A5CAE6}" type="pres">
      <dgm:prSet presAssocID="{7D961C1A-E006-4161-A553-4EB7432CF66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DB49946-8456-4142-8AB3-9E023D06B821}" type="pres">
      <dgm:prSet presAssocID="{DF38A028-ABAB-4A98-A7BB-46A9612A6B6B}" presName="composite" presStyleCnt="0"/>
      <dgm:spPr/>
    </dgm:pt>
    <dgm:pt modelId="{B548E0F4-59F7-44CB-AD63-1B46068AE469}" type="pres">
      <dgm:prSet presAssocID="{DF38A028-ABAB-4A98-A7BB-46A9612A6B6B}" presName="rect1" presStyleLbl="bgImgPlace1" presStyleIdx="0" presStyleCnt="3" custScaleX="105343" custScaleY="118463" custLinFactNeighborX="-45080" custLinFactNeighborY="167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25E8523F-FAA8-4F8F-9E8A-BAF037688379}" type="pres">
      <dgm:prSet presAssocID="{DF38A028-ABAB-4A98-A7BB-46A9612A6B6B}" presName="rect2" presStyleLbl="node1" presStyleIdx="0" presStyleCnt="3" custScaleX="149146" custScaleY="121755" custLinFactNeighborX="-94574" custLinFactNeighborY="9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4EBB7-5E9C-44E9-A3A9-640129AB3ACA}" type="pres">
      <dgm:prSet presAssocID="{B3B9ECCD-BC36-4200-B28F-0C09DC02B28A}" presName="sibTrans" presStyleCnt="0"/>
      <dgm:spPr/>
    </dgm:pt>
    <dgm:pt modelId="{09A65454-93D5-4301-A0C8-EE41BBE529E1}" type="pres">
      <dgm:prSet presAssocID="{AC3BDA03-5401-4573-9241-EA7A9DFA813B}" presName="composite" presStyleCnt="0"/>
      <dgm:spPr/>
    </dgm:pt>
    <dgm:pt modelId="{C0E44EDD-6E3B-43B7-9730-65D08DD4049A}" type="pres">
      <dgm:prSet presAssocID="{AC3BDA03-5401-4573-9241-EA7A9DFA813B}" presName="rect1" presStyleLbl="bgImgPlace1" presStyleIdx="1" presStyleCnt="3" custScaleX="113205" custScaleY="108632" custLinFactNeighborX="39930" custLinFactNeighborY="374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428C298-99BA-4AE2-9805-C7504A6065F1}" type="pres">
      <dgm:prSet presAssocID="{AC3BDA03-5401-4573-9241-EA7A9DFA813B}" presName="rect2" presStyleLbl="node1" presStyleIdx="1" presStyleCnt="3" custScaleX="127571" custScaleY="129715" custLinFactNeighborX="73290" custLinFactNeighborY="-6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E66D1-67AB-4CF6-8F0F-0DEBF367E526}" type="pres">
      <dgm:prSet presAssocID="{74482879-DBA9-4E16-AD52-BE08E15BC748}" presName="sibTrans" presStyleCnt="0"/>
      <dgm:spPr/>
    </dgm:pt>
    <dgm:pt modelId="{D2C6B33D-7159-4590-B892-90F6DB2BA60B}" type="pres">
      <dgm:prSet presAssocID="{86A2D8B3-C478-40B9-BF2A-3494FD869FAB}" presName="composite" presStyleCnt="0"/>
      <dgm:spPr/>
    </dgm:pt>
    <dgm:pt modelId="{EC50BFE4-1E73-4B01-8CAA-F1CC186ABE49}" type="pres">
      <dgm:prSet presAssocID="{86A2D8B3-C478-40B9-BF2A-3494FD869FAB}" presName="rect1" presStyleLbl="bgImgPlace1" presStyleIdx="2" presStyleCnt="3" custScaleX="117394" custScaleY="120181" custLinFactNeighborX="-6970" custLinFactNeighborY="-488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5D1D2A8-4D2C-4DF0-8878-BD4FA700D197}" type="pres">
      <dgm:prSet presAssocID="{86A2D8B3-C478-40B9-BF2A-3494FD869FAB}" presName="rect2" presStyleLbl="node1" presStyleIdx="2" presStyleCnt="3" custScaleX="143901" custScaleY="113338" custLinFactNeighborX="-11908" custLinFactNeighborY="-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E19F9-9B87-477A-9216-671D2B1FA74D}" type="presOf" srcId="{AC3BDA03-5401-4573-9241-EA7A9DFA813B}" destId="{A428C298-99BA-4AE2-9805-C7504A6065F1}" srcOrd="0" destOrd="0" presId="urn:microsoft.com/office/officeart/2008/layout/BendingPictureBlocks"/>
    <dgm:cxn modelId="{B43BD9C0-DB58-449A-89F7-F1B75013CE89}" srcId="{7D961C1A-E006-4161-A553-4EB7432CF665}" destId="{86A2D8B3-C478-40B9-BF2A-3494FD869FAB}" srcOrd="2" destOrd="0" parTransId="{73D4050B-C8B6-4E6E-9D33-96FB8EB5E482}" sibTransId="{FFD6BF27-669A-416B-89B7-C7BB6C1111B7}"/>
    <dgm:cxn modelId="{D4EF32E8-F3A7-41EA-BA0B-F8425E2C48D9}" type="presOf" srcId="{7D961C1A-E006-4161-A553-4EB7432CF665}" destId="{2571CFB3-2CE2-4DFC-92F5-09D359A5CAE6}" srcOrd="0" destOrd="0" presId="urn:microsoft.com/office/officeart/2008/layout/BendingPictureBlocks"/>
    <dgm:cxn modelId="{5ED90B69-74D5-49AD-8881-57D5C4C26E23}" srcId="{7D961C1A-E006-4161-A553-4EB7432CF665}" destId="{DF38A028-ABAB-4A98-A7BB-46A9612A6B6B}" srcOrd="0" destOrd="0" parTransId="{89B58D79-C3CC-4D24-A3D8-43515E15DA82}" sibTransId="{B3B9ECCD-BC36-4200-B28F-0C09DC02B28A}"/>
    <dgm:cxn modelId="{9C67A08F-C5FC-4096-9DBC-E10527C5A728}" type="presOf" srcId="{86A2D8B3-C478-40B9-BF2A-3494FD869FAB}" destId="{B5D1D2A8-4D2C-4DF0-8878-BD4FA700D197}" srcOrd="0" destOrd="0" presId="urn:microsoft.com/office/officeart/2008/layout/BendingPictureBlocks"/>
    <dgm:cxn modelId="{93DA2707-C4A3-4CED-A5B6-E4842AA7DD7B}" type="presOf" srcId="{DF38A028-ABAB-4A98-A7BB-46A9612A6B6B}" destId="{25E8523F-FAA8-4F8F-9E8A-BAF037688379}" srcOrd="0" destOrd="0" presId="urn:microsoft.com/office/officeart/2008/layout/BendingPictureBlocks"/>
    <dgm:cxn modelId="{D923EDE6-7757-4C71-802D-46535058490A}" srcId="{7D961C1A-E006-4161-A553-4EB7432CF665}" destId="{AC3BDA03-5401-4573-9241-EA7A9DFA813B}" srcOrd="1" destOrd="0" parTransId="{3408020B-8129-425C-895A-620EE51E7601}" sibTransId="{74482879-DBA9-4E16-AD52-BE08E15BC748}"/>
    <dgm:cxn modelId="{2E9DA563-4E94-4195-95D7-5C17CEEDA8BA}" type="presParOf" srcId="{2571CFB3-2CE2-4DFC-92F5-09D359A5CAE6}" destId="{9DB49946-8456-4142-8AB3-9E023D06B821}" srcOrd="0" destOrd="0" presId="urn:microsoft.com/office/officeart/2008/layout/BendingPictureBlocks"/>
    <dgm:cxn modelId="{FC0809A3-EB18-4986-8DEB-A3CAAE623D11}" type="presParOf" srcId="{9DB49946-8456-4142-8AB3-9E023D06B821}" destId="{B548E0F4-59F7-44CB-AD63-1B46068AE469}" srcOrd="0" destOrd="0" presId="urn:microsoft.com/office/officeart/2008/layout/BendingPictureBlocks"/>
    <dgm:cxn modelId="{B60B427C-A81C-4A15-B34E-63002D79511D}" type="presParOf" srcId="{9DB49946-8456-4142-8AB3-9E023D06B821}" destId="{25E8523F-FAA8-4F8F-9E8A-BAF037688379}" srcOrd="1" destOrd="0" presId="urn:microsoft.com/office/officeart/2008/layout/BendingPictureBlocks"/>
    <dgm:cxn modelId="{D6B28691-2624-4BB1-A631-B1896F1648EF}" type="presParOf" srcId="{2571CFB3-2CE2-4DFC-92F5-09D359A5CAE6}" destId="{BC04EBB7-5E9C-44E9-A3A9-640129AB3ACA}" srcOrd="1" destOrd="0" presId="urn:microsoft.com/office/officeart/2008/layout/BendingPictureBlocks"/>
    <dgm:cxn modelId="{BBA7FC2E-CB9C-4481-B5B4-01F536FC1AE9}" type="presParOf" srcId="{2571CFB3-2CE2-4DFC-92F5-09D359A5CAE6}" destId="{09A65454-93D5-4301-A0C8-EE41BBE529E1}" srcOrd="2" destOrd="0" presId="urn:microsoft.com/office/officeart/2008/layout/BendingPictureBlocks"/>
    <dgm:cxn modelId="{27F68256-B1BF-46B7-ABF2-A5ADFD31A8F7}" type="presParOf" srcId="{09A65454-93D5-4301-A0C8-EE41BBE529E1}" destId="{C0E44EDD-6E3B-43B7-9730-65D08DD4049A}" srcOrd="0" destOrd="0" presId="urn:microsoft.com/office/officeart/2008/layout/BendingPictureBlocks"/>
    <dgm:cxn modelId="{B07550D5-7484-415E-83B9-79EC900E23F8}" type="presParOf" srcId="{09A65454-93D5-4301-A0C8-EE41BBE529E1}" destId="{A428C298-99BA-4AE2-9805-C7504A6065F1}" srcOrd="1" destOrd="0" presId="urn:microsoft.com/office/officeart/2008/layout/BendingPictureBlocks"/>
    <dgm:cxn modelId="{850DF862-462D-4C82-B8BF-690A895877F0}" type="presParOf" srcId="{2571CFB3-2CE2-4DFC-92F5-09D359A5CAE6}" destId="{B07E66D1-67AB-4CF6-8F0F-0DEBF367E526}" srcOrd="3" destOrd="0" presId="urn:microsoft.com/office/officeart/2008/layout/BendingPictureBlocks"/>
    <dgm:cxn modelId="{E6066E09-9D20-4F11-BA44-2E6A6FE96B97}" type="presParOf" srcId="{2571CFB3-2CE2-4DFC-92F5-09D359A5CAE6}" destId="{D2C6B33D-7159-4590-B892-90F6DB2BA60B}" srcOrd="4" destOrd="0" presId="urn:microsoft.com/office/officeart/2008/layout/BendingPictureBlocks"/>
    <dgm:cxn modelId="{C1FE1149-7F24-45F9-BB21-9CB717B5DE64}" type="presParOf" srcId="{D2C6B33D-7159-4590-B892-90F6DB2BA60B}" destId="{EC50BFE4-1E73-4B01-8CAA-F1CC186ABE49}" srcOrd="0" destOrd="0" presId="urn:microsoft.com/office/officeart/2008/layout/BendingPictureBlocks"/>
    <dgm:cxn modelId="{09CDB322-4730-4F14-8197-B80088C57B21}" type="presParOf" srcId="{D2C6B33D-7159-4590-B892-90F6DB2BA60B}" destId="{B5D1D2A8-4D2C-4DF0-8878-BD4FA700D19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8E0F4-59F7-44CB-AD63-1B46068AE469}">
      <dsp:nvSpPr>
        <dsp:cNvPr id="0" name=""/>
        <dsp:cNvSpPr/>
      </dsp:nvSpPr>
      <dsp:spPr>
        <a:xfrm>
          <a:off x="867650" y="532648"/>
          <a:ext cx="2158134" cy="2041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8523F-FAA8-4F8F-9E8A-BAF037688379}">
      <dsp:nvSpPr>
        <dsp:cNvPr id="0" name=""/>
        <dsp:cNvSpPr/>
      </dsp:nvSpPr>
      <dsp:spPr>
        <a:xfrm>
          <a:off x="0" y="2097605"/>
          <a:ext cx="1655979" cy="13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Спортивный зал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0" y="2097605"/>
        <a:ext cx="1655979" cy="1351855"/>
      </dsp:txXfrm>
    </dsp:sp>
    <dsp:sp modelId="{C0E44EDD-6E3B-43B7-9730-65D08DD4049A}">
      <dsp:nvSpPr>
        <dsp:cNvPr id="0" name=""/>
        <dsp:cNvSpPr/>
      </dsp:nvSpPr>
      <dsp:spPr>
        <a:xfrm>
          <a:off x="5900055" y="910993"/>
          <a:ext cx="2319200" cy="18718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8C298-99BA-4AE2-9805-C7504A6065F1}">
      <dsp:nvSpPr>
        <dsp:cNvPr id="0" name=""/>
        <dsp:cNvSpPr/>
      </dsp:nvSpPr>
      <dsp:spPr>
        <a:xfrm>
          <a:off x="5122915" y="172617"/>
          <a:ext cx="1416430" cy="1440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Зал борьбы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5122915" y="172617"/>
        <a:ext cx="1416430" cy="1440235"/>
      </dsp:txXfrm>
    </dsp:sp>
    <dsp:sp modelId="{EC50BFE4-1E73-4B01-8CAA-F1CC186ABE49}">
      <dsp:nvSpPr>
        <dsp:cNvPr id="0" name=""/>
        <dsp:cNvSpPr/>
      </dsp:nvSpPr>
      <dsp:spPr>
        <a:xfrm>
          <a:off x="3178700" y="1828802"/>
          <a:ext cx="2405019" cy="207081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1D2A8-4D2C-4DF0-8878-BD4FA700D197}">
      <dsp:nvSpPr>
        <dsp:cNvPr id="0" name=""/>
        <dsp:cNvSpPr/>
      </dsp:nvSpPr>
      <dsp:spPr>
        <a:xfrm>
          <a:off x="2360528" y="3450278"/>
          <a:ext cx="1597744" cy="125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Спортивная площадка, футбольное поле.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360528" y="3450278"/>
        <a:ext cx="1597744" cy="125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AA2A-9E95-46D6-8A6D-65E3AF81971A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A04B-56F8-4E96-B605-B39C479E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НОМИНАЦИЯ </a:t>
            </a:r>
            <a:r>
              <a:rPr lang="ru-RU" sz="3600" b="1" dirty="0">
                <a:solidFill>
                  <a:srgbClr val="002060"/>
                </a:solidFill>
              </a:rPr>
              <a:t>КОНКУРСА :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</a:rPr>
              <a:t>Спорт-инфо-просвет»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Презентация: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«Быстрее, выше, сильнее!»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68629"/>
            <a:ext cx="3697165" cy="296773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Учитель физической культуры,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руководитель школьного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спортивного клуба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МБОУ СОШ №20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им. И.С. Любимого с. </a:t>
            </a:r>
            <a:r>
              <a:rPr lang="ru-RU" sz="1600" b="1" dirty="0" err="1" smtClean="0">
                <a:solidFill>
                  <a:srgbClr val="C00000"/>
                </a:solidFill>
              </a:rPr>
              <a:t>Шепси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МО Туапсинского района, Краснодарского края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Батова Антонина Николаевна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3" y="4653136"/>
            <a:ext cx="5181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132338" cy="20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НАЗВАНИЕ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ШКОЛЬНОГО СПОРТИВНОГО КЛУБА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2276872"/>
            <a:ext cx="3096344" cy="409391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Девиз клуба: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 Надежда - мой путь, победа – моя судьба»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Клуб был создан 11 января 2021 года( приказ №1/1-О от 11.01.2021г.)  с целью организации и проведения спортивно-массовой работы, пропаганды здорового образа жизни.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851920" y="2352862"/>
            <a:ext cx="4824536" cy="43204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dirty="0"/>
              <a:t>О</a:t>
            </a:r>
            <a:r>
              <a:rPr lang="ru-RU" b="1" dirty="0" smtClean="0"/>
              <a:t>сновные задачи:</a:t>
            </a:r>
          </a:p>
          <a:p>
            <a:pPr algn="just"/>
            <a:r>
              <a:rPr lang="ru-RU" sz="2300" dirty="0" smtClean="0">
                <a:solidFill>
                  <a:srgbClr val="002060"/>
                </a:solidFill>
              </a:rPr>
              <a:t>внедрение </a:t>
            </a:r>
            <a:r>
              <a:rPr lang="ru-RU" sz="2300" dirty="0">
                <a:solidFill>
                  <a:srgbClr val="002060"/>
                </a:solidFill>
              </a:rPr>
              <a:t>физической культуры и спорта в их повседневную жизнь</a:t>
            </a:r>
            <a:r>
              <a:rPr lang="ru-RU" sz="23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</a:rPr>
              <a:t>организация работы по укреплению здоровья и повышению работоспособности</a:t>
            </a:r>
            <a:r>
              <a:rPr lang="ru-RU" sz="23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</a:rPr>
              <a:t> проведение массовых, физкультурно-оздоровительных и спортивных мероприятий, товарищеских спортивных встреч с другими клубами (школами</a:t>
            </a:r>
            <a:r>
              <a:rPr lang="ru-RU" sz="2300" dirty="0" smtClean="0">
                <a:solidFill>
                  <a:srgbClr val="002060"/>
                </a:solidFill>
              </a:rPr>
              <a:t>);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</a:rPr>
              <a:t> закрепление и совершенствование умений и навыков учащихся, полученных ими на уроках физической культуры, и на этой основе содействие формированию жизненно-необходимых физических качеств;</a:t>
            </a:r>
            <a:endParaRPr lang="ru-RU" sz="2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32048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базе школе ШСК располагает следующей материально-технической базой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232558"/>
              </p:ext>
            </p:extLst>
          </p:nvPr>
        </p:nvGraphicFramePr>
        <p:xfrm>
          <a:off x="457200" y="1600200"/>
          <a:ext cx="821925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8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443" y="3068960"/>
            <a:ext cx="24196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работы ШСК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922925">
            <a:off x="5257038" y="3900545"/>
            <a:ext cx="1133260" cy="30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2630716">
            <a:off x="5525135" y="2051403"/>
            <a:ext cx="306162" cy="1063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214980">
            <a:off x="1668391" y="246253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854201">
            <a:off x="1575221" y="3923647"/>
            <a:ext cx="1224136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7258" y="971640"/>
            <a:ext cx="247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муниципальных и краевых соревнованиях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86188" y="4293096"/>
            <a:ext cx="164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Пропаганда физической культуры и спорта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015373"/>
            <a:ext cx="324036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</a:t>
            </a:r>
            <a:r>
              <a:rPr lang="ru-RU" dirty="0" err="1" smtClean="0"/>
              <a:t>внутришкольных</a:t>
            </a:r>
            <a:r>
              <a:rPr lang="ru-RU" dirty="0" smtClean="0"/>
              <a:t> и межшкольных спортивных мероприятий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489326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</a:t>
            </a:r>
            <a:r>
              <a:rPr lang="ru-RU" smtClean="0"/>
              <a:t>спортивных праздников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88"/>
            <a:ext cx="7406208" cy="6777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Спортивные достижения участников ШСК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3744416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Муниципальные  соревнования по легкоатлетической спартакиады допризывной молодёжи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Общекомандное </a:t>
            </a:r>
            <a:r>
              <a:rPr lang="ru-RU" sz="1400" b="1" dirty="0">
                <a:solidFill>
                  <a:srgbClr val="FF0000"/>
                </a:solidFill>
              </a:rPr>
              <a:t>по стрельбе - 3 место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Общекомандное по забегу 100метров  -3 место 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В индивидуальном состязании по подтягиванию 1 место </a:t>
            </a:r>
            <a:r>
              <a:rPr lang="ru-RU" sz="1400" b="1" dirty="0" err="1">
                <a:solidFill>
                  <a:srgbClr val="FF0000"/>
                </a:solidFill>
              </a:rPr>
              <a:t>Перегонцев</a:t>
            </a:r>
            <a:r>
              <a:rPr lang="ru-RU" sz="1400" b="1" dirty="0">
                <a:solidFill>
                  <a:srgbClr val="FF0000"/>
                </a:solidFill>
              </a:rPr>
              <a:t> А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В индивидуальном состязании по стрельбе - 1 место </a:t>
            </a:r>
            <a:r>
              <a:rPr lang="ru-RU" sz="1400" b="1" dirty="0" err="1">
                <a:solidFill>
                  <a:srgbClr val="FF0000"/>
                </a:solidFill>
              </a:rPr>
              <a:t>Перегонцев</a:t>
            </a:r>
            <a:r>
              <a:rPr lang="ru-RU" sz="1400" b="1" dirty="0">
                <a:solidFill>
                  <a:srgbClr val="FF0000"/>
                </a:solidFill>
              </a:rPr>
              <a:t> А.</a:t>
            </a:r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13" b="32963"/>
          <a:stretch/>
        </p:blipFill>
        <p:spPr>
          <a:xfrm>
            <a:off x="467543" y="3789040"/>
            <a:ext cx="3357201" cy="2985445"/>
          </a:xfrm>
        </p:spPr>
      </p:pic>
      <p:sp>
        <p:nvSpPr>
          <p:cNvPr id="6" name="Прямоугольник 5"/>
          <p:cNvSpPr/>
          <p:nvPr/>
        </p:nvSpPr>
        <p:spPr>
          <a:xfrm>
            <a:off x="4499599" y="1532691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В ВОЕННО-СПОРТИВНЫХ СОРЕВНОВАНИЯХ «БОЛЬШИЕ МАНЕВРЫ» В ТУАПСИНСКОМ РАЙОНЕ НАША КОМАНДА ОДЕРЖАЛА 3 МЕСТО !🔥</a:t>
            </a:r>
          </a:p>
        </p:txBody>
      </p:sp>
      <p:pic>
        <p:nvPicPr>
          <p:cNvPr id="1026" name="Picture 2" descr="https://sun9-79.userapi.com/impg/G3Pzt2U8idPT-xHI60zmpTKDUQMFqMAglk7pYQ/1JG6ntzgFaA.jpg?size=1620x2160&amp;quality=95&amp;sign=5d1fed305eecbab6b2d1f35157c4ad1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26196"/>
            <a:ext cx="3290289" cy="38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Спортивные достижения участников ШСК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4282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08720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Наша </a:t>
            </a:r>
            <a:r>
              <a:rPr lang="ru-RU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команда заняла 2 место в фестивале ВФСК ГТО среди воспитанников Всероссийского военно-патриотического движения «</a:t>
            </a:r>
            <a:r>
              <a:rPr lang="ru-RU" sz="16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Юнармия</a:t>
            </a:r>
            <a:r>
              <a:rPr lang="ru-RU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» в Туапсинском районе.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r="4485" b="16137"/>
          <a:stretch/>
        </p:blipFill>
        <p:spPr bwMode="auto">
          <a:xfrm>
            <a:off x="323528" y="1995646"/>
            <a:ext cx="2880320" cy="26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7083" y="4953251"/>
            <a:ext cx="2736304" cy="182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Наша школа активно принимает участие в проекте « Самбо в школе»</a:t>
            </a:r>
            <a:endParaRPr lang="ru-RU" sz="1600" dirty="0"/>
          </a:p>
          <a:p>
            <a:r>
              <a:rPr lang="ru-RU" sz="1600" dirty="0" smtClean="0"/>
              <a:t>Наши </a:t>
            </a:r>
            <a:r>
              <a:rPr lang="ru-RU" sz="1600" dirty="0"/>
              <a:t>ребята  показали вот такой результат </a:t>
            </a:r>
          </a:p>
          <a:p>
            <a:r>
              <a:rPr lang="ru-RU" sz="1600" dirty="0" smtClean="0"/>
              <a:t>1 </a:t>
            </a:r>
            <a:r>
              <a:rPr lang="ru-RU" sz="1600" dirty="0"/>
              <a:t>место Чижиков Андрей </a:t>
            </a:r>
          </a:p>
          <a:p>
            <a:r>
              <a:rPr lang="ru-RU" sz="1600" dirty="0" smtClean="0"/>
              <a:t>2 </a:t>
            </a:r>
            <a:r>
              <a:rPr lang="ru-RU" sz="1600" dirty="0"/>
              <a:t>место Бедросян </a:t>
            </a:r>
            <a:r>
              <a:rPr lang="ru-RU" sz="1600" dirty="0" smtClean="0"/>
              <a:t>София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49134"/>
            <a:ext cx="2660170" cy="23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73029" y="959265"/>
            <a:ext cx="42253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Муниципальные этап </a:t>
            </a:r>
            <a:r>
              <a:rPr lang="ru-RU" sz="1600" b="1" dirty="0">
                <a:solidFill>
                  <a:srgbClr val="0070C0"/>
                </a:solidFill>
              </a:rPr>
              <a:t>К</a:t>
            </a:r>
            <a:r>
              <a:rPr lang="ru-RU" sz="1600" b="1" dirty="0" smtClean="0">
                <a:solidFill>
                  <a:srgbClr val="0070C0"/>
                </a:solidFill>
              </a:rPr>
              <a:t>раевого Фестиваля по гиревому спорту допризывной молодёжи  </a:t>
            </a:r>
          </a:p>
          <a:p>
            <a:r>
              <a:rPr lang="ru-RU" sz="1600" b="1" dirty="0" err="1" smtClean="0">
                <a:solidFill>
                  <a:srgbClr val="0070C0"/>
                </a:solidFill>
              </a:rPr>
              <a:t>Конохов</a:t>
            </a:r>
            <a:r>
              <a:rPr lang="ru-RU" sz="1600" b="1" dirty="0" smtClean="0">
                <a:solidFill>
                  <a:srgbClr val="0070C0"/>
                </a:solidFill>
              </a:rPr>
              <a:t> Алан -  2 место</a:t>
            </a:r>
          </a:p>
          <a:p>
            <a:r>
              <a:rPr lang="ru-RU" sz="1600" b="1" dirty="0" err="1" smtClean="0">
                <a:solidFill>
                  <a:srgbClr val="0070C0"/>
                </a:solidFill>
              </a:rPr>
              <a:t>Перегонцев</a:t>
            </a:r>
            <a:r>
              <a:rPr lang="ru-RU" sz="1600" b="1" dirty="0" smtClean="0">
                <a:solidFill>
                  <a:srgbClr val="0070C0"/>
                </a:solidFill>
              </a:rPr>
              <a:t> Анатолий – 3 место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5" t="28205" r="-3186" b="15494"/>
          <a:stretch/>
        </p:blipFill>
        <p:spPr bwMode="auto">
          <a:xfrm>
            <a:off x="5220072" y="2348880"/>
            <a:ext cx="3429299" cy="24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74" y="1985938"/>
            <a:ext cx="1725069" cy="244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7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435280" cy="11381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Спортивные достижения участников </a:t>
            </a:r>
            <a:r>
              <a:rPr lang="ru-RU" b="1" i="1" dirty="0" smtClean="0">
                <a:solidFill>
                  <a:srgbClr val="C00000"/>
                </a:solidFill>
              </a:rPr>
              <a:t>ШСК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V="1">
            <a:off x="457200" y="6473952"/>
            <a:ext cx="45719" cy="513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Муниципальный этап соревнований по «Весёлым стартам» среди 1-х, 2-х,4-х </a:t>
            </a:r>
            <a:r>
              <a:rPr lang="ru-RU" sz="1600" b="1" dirty="0" smtClean="0">
                <a:solidFill>
                  <a:srgbClr val="00B050"/>
                </a:solidFill>
              </a:rPr>
              <a:t>классов: 1 </a:t>
            </a:r>
            <a:r>
              <a:rPr lang="ru-RU" sz="1600" b="1" dirty="0">
                <a:solidFill>
                  <a:srgbClr val="00B050"/>
                </a:solidFill>
              </a:rPr>
              <a:t>место – заняла команда 2-х </a:t>
            </a:r>
            <a:r>
              <a:rPr lang="ru-RU" sz="1600" b="1" dirty="0" smtClean="0">
                <a:solidFill>
                  <a:srgbClr val="00B050"/>
                </a:solidFill>
              </a:rPr>
              <a:t>классов; 2 </a:t>
            </a:r>
            <a:r>
              <a:rPr lang="ru-RU" sz="1600" b="1" dirty="0">
                <a:solidFill>
                  <a:srgbClr val="00B050"/>
                </a:solidFill>
              </a:rPr>
              <a:t>место -  заняла команда 4-х </a:t>
            </a:r>
            <a:r>
              <a:rPr lang="ru-RU" sz="1600" b="1" dirty="0" smtClean="0">
                <a:solidFill>
                  <a:srgbClr val="00B050"/>
                </a:solidFill>
              </a:rPr>
              <a:t>классов; 3 </a:t>
            </a:r>
            <a:r>
              <a:rPr lang="ru-RU" sz="1600" b="1" dirty="0">
                <a:solidFill>
                  <a:srgbClr val="00B050"/>
                </a:solidFill>
              </a:rPr>
              <a:t>место – заняла команда 1-х </a:t>
            </a:r>
            <a:r>
              <a:rPr lang="ru-RU" sz="1600" b="1" dirty="0" smtClean="0">
                <a:solidFill>
                  <a:srgbClr val="00B050"/>
                </a:solidFill>
              </a:rPr>
              <a:t>классов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И зональные соревнования по весёлым стартам 2 класс-3 место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5383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5750" y="764703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ХIV </a:t>
            </a:r>
            <a:r>
              <a:rPr lang="ru-RU" sz="1600" b="1" dirty="0" err="1">
                <a:solidFill>
                  <a:srgbClr val="0070C0"/>
                </a:solidFill>
              </a:rPr>
              <a:t>Всекубанская</a:t>
            </a:r>
            <a:r>
              <a:rPr lang="ru-RU" sz="1600" b="1" dirty="0">
                <a:solidFill>
                  <a:srgbClr val="0070C0"/>
                </a:solidFill>
              </a:rPr>
              <a:t> спартакиада среди учащихся общеобразовательных муниципальных образований Туапсинского </a:t>
            </a:r>
            <a:r>
              <a:rPr lang="ru-RU" sz="1600" b="1" dirty="0" smtClean="0">
                <a:solidFill>
                  <a:srgbClr val="0070C0"/>
                </a:solidFill>
              </a:rPr>
              <a:t>района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Зональные соревнования по баскетболу (девочки) -3 место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Муниципальные соревнования по волейболу-2 место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r="-4154" b="24682"/>
          <a:stretch/>
        </p:blipFill>
        <p:spPr bwMode="auto">
          <a:xfrm>
            <a:off x="3419872" y="3319248"/>
            <a:ext cx="2981197" cy="221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4"/>
          <a:stretch/>
        </p:blipFill>
        <p:spPr bwMode="auto">
          <a:xfrm>
            <a:off x="6372200" y="4566554"/>
            <a:ext cx="2458052" cy="22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1141876"/>
            <a:ext cx="180019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628800"/>
            <a:ext cx="6120680" cy="230425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89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283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НОМИНАЦИЯ КОНКУРСА :  «Спорт-инфо-просвет»  Презентация: «Быстрее, выше, сильнее!»</vt:lpstr>
      <vt:lpstr>НАЗВАНИЕ  ШКОЛЬНОГО СПОРТИВНОГО КЛУБА</vt:lpstr>
      <vt:lpstr>На базе школе ШСК располагает следующей материально-технической базой:</vt:lpstr>
      <vt:lpstr>Презентация PowerPoint</vt:lpstr>
      <vt:lpstr>Спортивные достижения участников ШСК</vt:lpstr>
      <vt:lpstr>Спортивные достижения участников ШСК</vt:lpstr>
      <vt:lpstr>Спортивные достижения участников ШСК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«Быстрее, выше, сильнее!»</dc:title>
  <dc:creator>User</dc:creator>
  <cp:lastModifiedBy>Юлия Батова</cp:lastModifiedBy>
  <cp:revision>23</cp:revision>
  <dcterms:created xsi:type="dcterms:W3CDTF">2023-06-02T12:42:18Z</dcterms:created>
  <dcterms:modified xsi:type="dcterms:W3CDTF">2023-06-12T19:55:56Z</dcterms:modified>
</cp:coreProperties>
</file>