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69" r:id="rId5"/>
    <p:sldId id="268" r:id="rId6"/>
    <p:sldId id="264" r:id="rId7"/>
    <p:sldId id="270" r:id="rId8"/>
    <p:sldId id="263" r:id="rId9"/>
    <p:sldId id="265" r:id="rId10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2374"/>
    <a:srgbClr val="0547F5"/>
    <a:srgbClr val="1694F6"/>
    <a:srgbClr val="27B3FA"/>
    <a:srgbClr val="FFF2CC"/>
    <a:srgbClr val="FFFF99"/>
    <a:srgbClr val="E2CDFD"/>
    <a:srgbClr val="FAC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245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562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690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993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199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333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883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182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963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944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9E07-DDCC-46EF-BD76-F398C6B06E4F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D9D6-C68D-4F7A-BC71-EE3C8DDFC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546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99E07-DDCC-46EF-BD76-F398C6B06E4F}" type="datetimeFigureOut">
              <a:rPr lang="ru-RU" smtClean="0"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6D9D6-C68D-4F7A-BC71-EE3C8DDFC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2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0A08BE6-585A-4455-84EC-1BEF704C7D83}"/>
              </a:ext>
            </a:extLst>
          </p:cNvPr>
          <p:cNvSpPr/>
          <p:nvPr/>
        </p:nvSpPr>
        <p:spPr>
          <a:xfrm>
            <a:off x="1281616" y="1917082"/>
            <a:ext cx="94756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ВПР в 4 классах 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/>
            </a:r>
            <a:b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</a:b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Соответствие заданий ВПР предметным знаниям</a:t>
            </a:r>
            <a:b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</a:b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и умениям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обучающихся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C8BD43B-FF4C-43DC-AF5A-4677EBE34EAF}"/>
              </a:ext>
            </a:extLst>
          </p:cNvPr>
          <p:cNvSpPr/>
          <p:nvPr/>
        </p:nvSpPr>
        <p:spPr>
          <a:xfrm>
            <a:off x="361971" y="5200218"/>
            <a:ext cx="49720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Прынь Елена Ивановна, 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заведующий кафедрой начального образования 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ГБОУ ИРО Краснодарского края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03361" y="5708049"/>
            <a:ext cx="17331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г. Краснодар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11 </a:t>
            </a:r>
            <a:r>
              <a:rPr lang="ru-RU" sz="2000" dirty="0">
                <a:solidFill>
                  <a:schemeClr val="bg1"/>
                </a:solidFill>
              </a:rPr>
              <a:t>марта 2025</a:t>
            </a:r>
          </a:p>
        </p:txBody>
      </p:sp>
    </p:spTree>
    <p:extLst>
      <p:ext uri="{BB962C8B-B14F-4D97-AF65-F5344CB8AC3E}">
        <p14:creationId xmlns:p14="http://schemas.microsoft.com/office/powerpoint/2010/main" val="4098224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DE9F9D-543D-4670-83AF-1CD028576884}"/>
              </a:ext>
            </a:extLst>
          </p:cNvPr>
          <p:cNvSpPr/>
          <p:nvPr/>
        </p:nvSpPr>
        <p:spPr>
          <a:xfrm>
            <a:off x="1566795" y="322899"/>
            <a:ext cx="94756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ВПР в 4 классах: изменения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20DBE88D-055F-4A0D-A5BD-17A177091E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5772687"/>
              </p:ext>
            </p:extLst>
          </p:nvPr>
        </p:nvGraphicFramePr>
        <p:xfrm>
          <a:off x="808410" y="1224111"/>
          <a:ext cx="11159472" cy="5135661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690824">
                  <a:extLst>
                    <a:ext uri="{9D8B030D-6E8A-4147-A177-3AD203B41FA5}">
                      <a16:colId xmlns:a16="http://schemas.microsoft.com/office/drawing/2014/main" val="1111303259"/>
                    </a:ext>
                  </a:extLst>
                </a:gridCol>
                <a:gridCol w="837083">
                  <a:extLst>
                    <a:ext uri="{9D8B030D-6E8A-4147-A177-3AD203B41FA5}">
                      <a16:colId xmlns:a16="http://schemas.microsoft.com/office/drawing/2014/main" val="541472481"/>
                    </a:ext>
                  </a:extLst>
                </a:gridCol>
                <a:gridCol w="3160702">
                  <a:extLst>
                    <a:ext uri="{9D8B030D-6E8A-4147-A177-3AD203B41FA5}">
                      <a16:colId xmlns:a16="http://schemas.microsoft.com/office/drawing/2014/main" val="2465634758"/>
                    </a:ext>
                  </a:extLst>
                </a:gridCol>
                <a:gridCol w="1690777">
                  <a:extLst>
                    <a:ext uri="{9D8B030D-6E8A-4147-A177-3AD203B41FA5}">
                      <a16:colId xmlns:a16="http://schemas.microsoft.com/office/drawing/2014/main" val="771975885"/>
                    </a:ext>
                  </a:extLst>
                </a:gridCol>
                <a:gridCol w="1780086">
                  <a:extLst>
                    <a:ext uri="{9D8B030D-6E8A-4147-A177-3AD203B41FA5}">
                      <a16:colId xmlns:a16="http://schemas.microsoft.com/office/drawing/2014/main" val="9919348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Ранее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2024/2025 учебный год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Период проведения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Продолжительность проведения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401402"/>
                  </a:ext>
                </a:extLst>
              </a:tr>
              <a:tr h="8333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заданий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заданий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11.04.2025 – 16.05.2025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Один урок, не более 45 минут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3837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15875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>
                          <a:tab pos="252730" algn="l"/>
                        </a:tabLst>
                        <a:defRPr/>
                      </a:pPr>
                      <a:r>
                        <a:rPr lang="ru-RU" sz="2400" b="1" u="non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  <a:p>
                      <a:pPr marL="0" marR="0" lvl="0" indent="158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52730" algn="l"/>
                        </a:tabLst>
                        <a:defRPr/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Проверочная работа</a:t>
                      </a:r>
                    </a:p>
                    <a:p>
                      <a:pPr marL="0" lvl="0" indent="1587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730" algn="l"/>
                        </a:tabLs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Диктант с грамматическим заданием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Проверочная работа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41614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ОКРУЖАЮЩИЙ МИР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Один из предметов</a:t>
                      </a: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ОКРУЖАЮЩИЙ МИР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21626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ЛИТЕРАТУРНОЕ ЧТЕНИЕ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088529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ИНОСТРАННЫЙ ЯЗЫК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английский,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немецкий, </a:t>
                      </a:r>
                      <a:br>
                        <a:rPr lang="ru-RU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французский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913963"/>
                  </a:ext>
                </a:extLst>
              </a:tr>
              <a:tr h="370840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баллов 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АИС «Сетевой город. Образование»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3931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630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832569"/>
              </p:ext>
            </p:extLst>
          </p:nvPr>
        </p:nvGraphicFramePr>
        <p:xfrm>
          <a:off x="528733" y="1069910"/>
          <a:ext cx="11312383" cy="51962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9047">
                  <a:extLst>
                    <a:ext uri="{9D8B030D-6E8A-4147-A177-3AD203B41FA5}">
                      <a16:colId xmlns:a16="http://schemas.microsoft.com/office/drawing/2014/main" val="2473445634"/>
                    </a:ext>
                  </a:extLst>
                </a:gridCol>
                <a:gridCol w="1667069">
                  <a:extLst>
                    <a:ext uri="{9D8B030D-6E8A-4147-A177-3AD203B41FA5}">
                      <a16:colId xmlns:a16="http://schemas.microsoft.com/office/drawing/2014/main" val="2037340030"/>
                    </a:ext>
                  </a:extLst>
                </a:gridCol>
                <a:gridCol w="4106356">
                  <a:extLst>
                    <a:ext uri="{9D8B030D-6E8A-4147-A177-3AD203B41FA5}">
                      <a16:colId xmlns:a16="http://schemas.microsoft.com/office/drawing/2014/main" val="3513743386"/>
                    </a:ext>
                  </a:extLst>
                </a:gridCol>
                <a:gridCol w="4549911">
                  <a:extLst>
                    <a:ext uri="{9D8B030D-6E8A-4147-A177-3AD203B41FA5}">
                      <a16:colId xmlns:a16="http://schemas.microsoft.com/office/drawing/2014/main" val="1421506110"/>
                    </a:ext>
                  </a:extLst>
                </a:gridCol>
              </a:tblGrid>
              <a:tr h="10294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Номер </a:t>
                      </a:r>
                      <a:r>
                        <a:rPr lang="ru-RU" sz="1800" dirty="0">
                          <a:effectLst/>
                        </a:rPr>
                        <a:t>задания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Уровень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сложности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Проверяемые предметные и </a:t>
                      </a:r>
                      <a:r>
                        <a:rPr lang="ru-RU" sz="1800" dirty="0" err="1">
                          <a:effectLst/>
                        </a:rPr>
                        <a:t>метапредметные</a:t>
                      </a:r>
                      <a:r>
                        <a:rPr lang="ru-RU" sz="1800" dirty="0">
                          <a:effectLst/>
                        </a:rPr>
                        <a:t> элементы содержания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Знания</a:t>
                      </a:r>
                      <a:r>
                        <a:rPr lang="ru-RU" sz="1800" baseline="0" dirty="0" smtClean="0">
                          <a:effectLst/>
                        </a:rPr>
                        <a:t> и у</a:t>
                      </a:r>
                      <a:r>
                        <a:rPr lang="ru-RU" sz="1800" dirty="0" smtClean="0">
                          <a:effectLst/>
                        </a:rPr>
                        <a:t>мения </a:t>
                      </a:r>
                      <a:r>
                        <a:rPr lang="ru-RU" sz="1800" dirty="0">
                          <a:effectLst/>
                        </a:rPr>
                        <a:t>младшего </a:t>
                      </a:r>
                      <a:r>
                        <a:rPr lang="ru-RU" sz="1800" dirty="0" smtClean="0">
                          <a:effectLst/>
                        </a:rPr>
                        <a:t>школьника в соответствии с программой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88684412"/>
                  </a:ext>
                </a:extLst>
              </a:tr>
              <a:tr h="332872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РУССКИЙ ЯЗЫК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408813"/>
                  </a:ext>
                </a:extLst>
              </a:tr>
              <a:tr h="6811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Базовый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</a:rPr>
                        <a:t>Нормы ударения в словах </a:t>
                      </a:r>
                      <a:endParaRPr lang="ru-RU" sz="1800" i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 smtClean="0">
                          <a:effectLst/>
                        </a:rPr>
                        <a:t>(</a:t>
                      </a:r>
                      <a:r>
                        <a:rPr lang="ru-RU" sz="1800" i="1" dirty="0">
                          <a:effectLst/>
                        </a:rPr>
                        <a:t>на ограниченном перечне слов)</a:t>
                      </a:r>
                      <a:endParaRPr lang="ru-RU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Поставить знак ударения (1-4 класс):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err="1">
                          <a:effectLst/>
                        </a:rPr>
                        <a:t>баловАть</a:t>
                      </a:r>
                      <a:r>
                        <a:rPr lang="ru-RU" sz="1800" b="1" i="1" dirty="0">
                          <a:effectLst/>
                        </a:rPr>
                        <a:t>, </a:t>
                      </a:r>
                      <a:r>
                        <a:rPr lang="ru-RU" sz="1800" b="1" i="1" dirty="0" err="1">
                          <a:effectLst/>
                        </a:rPr>
                        <a:t>цепОчка</a:t>
                      </a:r>
                      <a:r>
                        <a:rPr lang="ru-RU" sz="1800" b="1" i="1" dirty="0">
                          <a:effectLst/>
                        </a:rPr>
                        <a:t>, </a:t>
                      </a:r>
                      <a:r>
                        <a:rPr lang="ru-RU" sz="1800" b="1" i="1" dirty="0" err="1">
                          <a:effectLst/>
                        </a:rPr>
                        <a:t>гербЫ</a:t>
                      </a:r>
                      <a:r>
                        <a:rPr lang="ru-RU" sz="1800" b="1" i="1" dirty="0">
                          <a:effectLst/>
                        </a:rPr>
                        <a:t> </a:t>
                      </a:r>
                      <a:endParaRPr lang="ru-RU" sz="18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2600848"/>
                  </a:ext>
                </a:extLst>
              </a:tr>
              <a:tr h="6811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Базовый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Ситуация письменного общения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Задать вопрос по содержанию текста в письменной форме (1-4 класс)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8656729"/>
                  </a:ext>
                </a:extLst>
              </a:tr>
              <a:tr h="10294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9,10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Повышенный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Принадлежность слова к определенной части речи.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Грамматические признаки существительных и прилагательных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Распознать грамматические признаки слов.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Определить род, число, падеж (3-4 класс)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708681"/>
                  </a:ext>
                </a:extLst>
              </a:tr>
              <a:tr h="10294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Базовый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Интерпретация </a:t>
                      </a:r>
                      <a:r>
                        <a:rPr lang="ru-RU" sz="1800" dirty="0">
                          <a:effectLst/>
                        </a:rPr>
                        <a:t>информации на основе жизненного опыта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Создать небольшой письменный текст в соответствии с речевой ситуацией: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effectLst/>
                        </a:rPr>
                        <a:t>Каков </a:t>
                      </a:r>
                      <a:r>
                        <a:rPr lang="ru-RU" sz="1800" b="1" i="1" dirty="0">
                          <a:effectLst/>
                        </a:rPr>
                        <a:t>привет – таков и ответ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effectLst/>
                        </a:rPr>
                        <a:t>Повторенье – мать ученья </a:t>
                      </a:r>
                      <a:r>
                        <a:rPr lang="ru-RU" sz="1800" dirty="0">
                          <a:effectLst/>
                        </a:rPr>
                        <a:t>(3-4 класс)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237429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4AEE25A-681A-4F50-9554-0EBF8E556997}"/>
              </a:ext>
            </a:extLst>
          </p:cNvPr>
          <p:cNvSpPr/>
          <p:nvPr/>
        </p:nvSpPr>
        <p:spPr>
          <a:xfrm>
            <a:off x="3075710" y="257889"/>
            <a:ext cx="66346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Русский язык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76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687205"/>
              </p:ext>
            </p:extLst>
          </p:nvPr>
        </p:nvGraphicFramePr>
        <p:xfrm>
          <a:off x="502854" y="1380461"/>
          <a:ext cx="11312383" cy="4710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9047">
                  <a:extLst>
                    <a:ext uri="{9D8B030D-6E8A-4147-A177-3AD203B41FA5}">
                      <a16:colId xmlns:a16="http://schemas.microsoft.com/office/drawing/2014/main" val="2473445634"/>
                    </a:ext>
                  </a:extLst>
                </a:gridCol>
                <a:gridCol w="1667069">
                  <a:extLst>
                    <a:ext uri="{9D8B030D-6E8A-4147-A177-3AD203B41FA5}">
                      <a16:colId xmlns:a16="http://schemas.microsoft.com/office/drawing/2014/main" val="2037340030"/>
                    </a:ext>
                  </a:extLst>
                </a:gridCol>
                <a:gridCol w="4106356">
                  <a:extLst>
                    <a:ext uri="{9D8B030D-6E8A-4147-A177-3AD203B41FA5}">
                      <a16:colId xmlns:a16="http://schemas.microsoft.com/office/drawing/2014/main" val="3513743386"/>
                    </a:ext>
                  </a:extLst>
                </a:gridCol>
                <a:gridCol w="4549911">
                  <a:extLst>
                    <a:ext uri="{9D8B030D-6E8A-4147-A177-3AD203B41FA5}">
                      <a16:colId xmlns:a16="http://schemas.microsoft.com/office/drawing/2014/main" val="1421506110"/>
                    </a:ext>
                  </a:extLst>
                </a:gridCol>
              </a:tblGrid>
              <a:tr h="10294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Номер </a:t>
                      </a:r>
                      <a:r>
                        <a:rPr lang="ru-RU" sz="1800" dirty="0">
                          <a:effectLst/>
                        </a:rPr>
                        <a:t>задания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Уровень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сложности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Проверяемые предметные и </a:t>
                      </a:r>
                      <a:r>
                        <a:rPr lang="ru-RU" sz="1800" dirty="0" err="1">
                          <a:effectLst/>
                        </a:rPr>
                        <a:t>метапредметные</a:t>
                      </a:r>
                      <a:r>
                        <a:rPr lang="ru-RU" sz="1800" dirty="0">
                          <a:effectLst/>
                        </a:rPr>
                        <a:t> элементы содержания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Знания</a:t>
                      </a:r>
                      <a:r>
                        <a:rPr lang="ru-RU" sz="1800" baseline="0" dirty="0" smtClean="0">
                          <a:effectLst/>
                        </a:rPr>
                        <a:t> и у</a:t>
                      </a:r>
                      <a:r>
                        <a:rPr lang="ru-RU" sz="1800" dirty="0" smtClean="0">
                          <a:effectLst/>
                        </a:rPr>
                        <a:t>мения </a:t>
                      </a:r>
                      <a:r>
                        <a:rPr lang="ru-RU" sz="1800" dirty="0">
                          <a:effectLst/>
                        </a:rPr>
                        <a:t>младшего </a:t>
                      </a:r>
                      <a:r>
                        <a:rPr lang="ru-RU" sz="1800" dirty="0" smtClean="0">
                          <a:effectLst/>
                        </a:rPr>
                        <a:t>школьника в соответствии с программой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88684412"/>
                  </a:ext>
                </a:extLst>
              </a:tr>
              <a:tr h="332872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ОКРУЖАЮЩИЙ МИР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408813"/>
                  </a:ext>
                </a:extLst>
              </a:tr>
              <a:tr h="6811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Повышенный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Работа с картой. Внесение данных в готовую таблицу </a:t>
                      </a:r>
                      <a:endParaRPr lang="ru-RU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Распознавать изученные объекты (материки) по фото; группировать (1-4 </a:t>
                      </a:r>
                      <a:r>
                        <a:rPr lang="ru-RU" sz="1800" dirty="0">
                          <a:effectLst/>
                        </a:rPr>
                        <a:t>класс</a:t>
                      </a:r>
                      <a:r>
                        <a:rPr lang="ru-RU" sz="1800" dirty="0" smtClean="0">
                          <a:effectLst/>
                        </a:rPr>
                        <a:t>)</a:t>
                      </a:r>
                      <a:endParaRPr lang="ru-RU" sz="18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2600848"/>
                  </a:ext>
                </a:extLst>
              </a:tr>
              <a:tr h="6811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Повышенный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Ответы на вопросы по описанному опыту (произрастание семян)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Устанавливать причинно-следственные связи; делать выводы (1-4 </a:t>
                      </a:r>
                      <a:r>
                        <a:rPr lang="ru-RU" sz="1800" dirty="0">
                          <a:effectLst/>
                        </a:rPr>
                        <a:t>класс)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8656729"/>
                  </a:ext>
                </a:extLst>
              </a:tr>
              <a:tr h="6882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Базовый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Развернутые</a:t>
                      </a:r>
                      <a:r>
                        <a:rPr lang="ru-RU" sz="18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высказывания по заданному плану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 smtClean="0">
                          <a:effectLst/>
                        </a:rPr>
                        <a:t>Чем работа людей этой профессии полезна обществу?</a:t>
                      </a:r>
                      <a:r>
                        <a:rPr lang="ru-RU" sz="1800" i="0" baseline="0" dirty="0" smtClean="0">
                          <a:effectLst/>
                        </a:rPr>
                        <a:t> </a:t>
                      </a:r>
                      <a:r>
                        <a:rPr lang="ru-RU" sz="1800" baseline="0" dirty="0" smtClean="0">
                          <a:effectLst/>
                        </a:rPr>
                        <a:t>(1-4 класс)</a:t>
                      </a:r>
                      <a:endParaRPr lang="ru-RU" sz="18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708681"/>
                  </a:ext>
                </a:extLst>
              </a:tr>
              <a:tr h="10294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Базовый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Рассказ о памятнике природы или культуры родного края,</a:t>
                      </a:r>
                      <a:r>
                        <a:rPr lang="ru-RU" sz="1800" baseline="0" dirty="0" smtClean="0">
                          <a:effectLst/>
                        </a:rPr>
                        <a:t> производимых товарах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Рассказывать о важных событиях истории, известных</a:t>
                      </a:r>
                      <a:r>
                        <a:rPr lang="ru-RU" sz="1800" baseline="0" dirty="0" smtClean="0">
                          <a:effectLst/>
                        </a:rPr>
                        <a:t> деятелях, достопримечательностях родного края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(1-4 </a:t>
                      </a:r>
                      <a:r>
                        <a:rPr lang="ru-RU" sz="1800" dirty="0">
                          <a:effectLst/>
                        </a:rPr>
                        <a:t>класс)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237429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4AEE25A-681A-4F50-9554-0EBF8E556997}"/>
              </a:ext>
            </a:extLst>
          </p:cNvPr>
          <p:cNvSpPr/>
          <p:nvPr/>
        </p:nvSpPr>
        <p:spPr>
          <a:xfrm>
            <a:off x="2825544" y="421791"/>
            <a:ext cx="78712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Окружающий мир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408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7945412"/>
              </p:ext>
            </p:extLst>
          </p:nvPr>
        </p:nvGraphicFramePr>
        <p:xfrm>
          <a:off x="838200" y="1526877"/>
          <a:ext cx="10787743" cy="44316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5106">
                  <a:extLst>
                    <a:ext uri="{9D8B030D-6E8A-4147-A177-3AD203B41FA5}">
                      <a16:colId xmlns:a16="http://schemas.microsoft.com/office/drawing/2014/main" val="3444999382"/>
                    </a:ext>
                  </a:extLst>
                </a:gridCol>
                <a:gridCol w="1552755">
                  <a:extLst>
                    <a:ext uri="{9D8B030D-6E8A-4147-A177-3AD203B41FA5}">
                      <a16:colId xmlns:a16="http://schemas.microsoft.com/office/drawing/2014/main" val="1382831345"/>
                    </a:ext>
                  </a:extLst>
                </a:gridCol>
                <a:gridCol w="3959524">
                  <a:extLst>
                    <a:ext uri="{9D8B030D-6E8A-4147-A177-3AD203B41FA5}">
                      <a16:colId xmlns:a16="http://schemas.microsoft.com/office/drawing/2014/main" val="335239711"/>
                    </a:ext>
                  </a:extLst>
                </a:gridCol>
                <a:gridCol w="4250358">
                  <a:extLst>
                    <a:ext uri="{9D8B030D-6E8A-4147-A177-3AD203B41FA5}">
                      <a16:colId xmlns:a16="http://schemas.microsoft.com/office/drawing/2014/main" val="3335558193"/>
                    </a:ext>
                  </a:extLst>
                </a:gridCol>
              </a:tblGrid>
              <a:tr h="11070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Номер задания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Уровень сложности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Проверяемые предметные и </a:t>
                      </a:r>
                      <a:r>
                        <a:rPr lang="ru-RU" sz="1800" dirty="0" err="1">
                          <a:effectLst/>
                        </a:rPr>
                        <a:t>метапредметные</a:t>
                      </a:r>
                      <a:r>
                        <a:rPr lang="ru-RU" sz="1800" dirty="0">
                          <a:effectLst/>
                        </a:rPr>
                        <a:t> элементы содержания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Знания</a:t>
                      </a:r>
                      <a:r>
                        <a:rPr lang="ru-RU" sz="1800" baseline="0" dirty="0" smtClean="0">
                          <a:effectLst/>
                        </a:rPr>
                        <a:t> и у</a:t>
                      </a:r>
                      <a:r>
                        <a:rPr lang="ru-RU" sz="1800" dirty="0" smtClean="0">
                          <a:effectLst/>
                        </a:rPr>
                        <a:t>мения </a:t>
                      </a:r>
                      <a:r>
                        <a:rPr lang="ru-RU" sz="1800" dirty="0">
                          <a:effectLst/>
                        </a:rPr>
                        <a:t>младшего </a:t>
                      </a:r>
                      <a:r>
                        <a:rPr lang="ru-RU" sz="1800" dirty="0" smtClean="0">
                          <a:effectLst/>
                        </a:rPr>
                        <a:t>школьника в соответствии с программой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40110534"/>
                  </a:ext>
                </a:extLst>
              </a:tr>
              <a:tr h="357964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МАТЕМАТИКА 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0708895"/>
                  </a:ext>
                </a:extLst>
              </a:tr>
              <a:tr h="732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Базовый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Текстовая задача в 3-4 действия с использованием единиц измерения величин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Решать задачи на нахождение четвертого пропорционального (4 класс)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6374585"/>
                  </a:ext>
                </a:extLst>
              </a:tr>
              <a:tr h="11070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9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Повышенный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Ответ на вопрос по описанной жизненной ситуации, протекающей во </a:t>
                      </a:r>
                      <a:r>
                        <a:rPr lang="ru-RU" sz="1800" dirty="0" smtClean="0">
                          <a:effectLst/>
                        </a:rPr>
                        <a:t>времени</a:t>
                      </a:r>
                      <a:endParaRPr lang="ru-RU" sz="18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r>
                        <a:rPr lang="ru-RU" sz="1800" dirty="0" smtClean="0">
                          <a:effectLst/>
                        </a:rPr>
                        <a:t>Строить логические рассуждения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(двух-</a:t>
                      </a:r>
                      <a:r>
                        <a:rPr lang="ru-RU" sz="1800" dirty="0" err="1" smtClean="0">
                          <a:effectLst/>
                        </a:rPr>
                        <a:t>трехшаговые</a:t>
                      </a:r>
                      <a:r>
                        <a:rPr lang="ru-RU" sz="1800" dirty="0" smtClean="0">
                          <a:effectLst/>
                        </a:rPr>
                        <a:t>) (1-4 класс)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3094914"/>
                  </a:ext>
                </a:extLst>
              </a:tr>
              <a:tr h="732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Повышенный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Нестандартная задача в 3-4 действия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Решать практические задачи из повседневной жизни различными </a:t>
                      </a:r>
                      <a:r>
                        <a:rPr lang="ru-RU" sz="1800" dirty="0" smtClean="0">
                          <a:effectLst/>
                        </a:rPr>
                        <a:t>способами (1-4 класс)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0714413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433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Математика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3008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91EB03B-03E7-439B-AD4C-C6CFDCC9547F}"/>
              </a:ext>
            </a:extLst>
          </p:cNvPr>
          <p:cNvSpPr/>
          <p:nvPr/>
        </p:nvSpPr>
        <p:spPr>
          <a:xfrm>
            <a:off x="2429001" y="269172"/>
            <a:ext cx="80776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В помощь учителю начальных классов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67AF2AC9-4D40-4565-A941-2B803DF0FD7E}"/>
              </a:ext>
            </a:extLst>
          </p:cNvPr>
          <p:cNvSpPr/>
          <p:nvPr/>
        </p:nvSpPr>
        <p:spPr>
          <a:xfrm>
            <a:off x="3894947" y="1282597"/>
            <a:ext cx="5145741" cy="820830"/>
          </a:xfrm>
          <a:prstGeom prst="rect">
            <a:avLst/>
          </a:prstGeom>
          <a:solidFill>
            <a:srgbClr val="0223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Совершенствование профессиональной компетентности учителя начальных классов </a:t>
            </a:r>
            <a:endParaRPr lang="ru-RU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12144A0-7150-416C-B1F3-277B7E72D685}"/>
              </a:ext>
            </a:extLst>
          </p:cNvPr>
          <p:cNvSpPr/>
          <p:nvPr/>
        </p:nvSpPr>
        <p:spPr>
          <a:xfrm>
            <a:off x="8830235" y="2458301"/>
            <a:ext cx="3051642" cy="1065945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Региональное профессиональное педагогическое сообщество учителей начальных классов «Четыре четверти»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1CEDAD60-50C1-47D8-B1B1-1FD3E959EE2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897" y="561559"/>
            <a:ext cx="2078215" cy="1852411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6DC5B644-287E-4551-A273-6D8C8D084E7C}"/>
              </a:ext>
            </a:extLst>
          </p:cNvPr>
          <p:cNvSpPr/>
          <p:nvPr/>
        </p:nvSpPr>
        <p:spPr>
          <a:xfrm>
            <a:off x="6944798" y="3895754"/>
            <a:ext cx="2752532" cy="8158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Повышение квалификации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1C878D09-B627-455E-9280-2185A109BD9B}"/>
              </a:ext>
            </a:extLst>
          </p:cNvPr>
          <p:cNvSpPr/>
          <p:nvPr/>
        </p:nvSpPr>
        <p:spPr>
          <a:xfrm>
            <a:off x="5593977" y="5153274"/>
            <a:ext cx="3236258" cy="1327342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Педагогическая конференция «Формирование основ функциональной грамотности младших школьников», 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сборник материалов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A376AEC7-50A9-4F6E-AA97-590DB8584A91}"/>
              </a:ext>
            </a:extLst>
          </p:cNvPr>
          <p:cNvSpPr/>
          <p:nvPr/>
        </p:nvSpPr>
        <p:spPr>
          <a:xfrm>
            <a:off x="295836" y="1133361"/>
            <a:ext cx="3236259" cy="1503762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Цикл семинаров 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«Методическая поддержка учителей начальных классов при реализации ФГОС НОО» 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(русский язык, литературное чтение, математика, окружающий мир)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12F0B13-CC5E-4C19-A8BD-BD636CBDDB5F}"/>
              </a:ext>
            </a:extLst>
          </p:cNvPr>
          <p:cNvSpPr/>
          <p:nvPr/>
        </p:nvSpPr>
        <p:spPr>
          <a:xfrm>
            <a:off x="315825" y="2737492"/>
            <a:ext cx="3236258" cy="713427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IV краевой педагогический форум</a:t>
            </a:r>
            <a:b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«Читаем. Решаем. Живем»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86BA02F-FFEB-4C1F-8550-BEACD8940B1D}"/>
              </a:ext>
            </a:extLst>
          </p:cNvPr>
          <p:cNvSpPr/>
          <p:nvPr/>
        </p:nvSpPr>
        <p:spPr>
          <a:xfrm>
            <a:off x="5868968" y="2493455"/>
            <a:ext cx="24520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научно-методические мероприятия</a:t>
            </a:r>
          </a:p>
        </p:txBody>
      </p:sp>
      <p:sp>
        <p:nvSpPr>
          <p:cNvPr id="47" name="Стрелка: вправо с вырезом 46">
            <a:extLst>
              <a:ext uri="{FF2B5EF4-FFF2-40B4-BE49-F238E27FC236}">
                <a16:creationId xmlns:a16="http://schemas.microsoft.com/office/drawing/2014/main" id="{88F72854-0486-4DC7-BC57-7F4728B0D3AB}"/>
              </a:ext>
            </a:extLst>
          </p:cNvPr>
          <p:cNvSpPr/>
          <p:nvPr/>
        </p:nvSpPr>
        <p:spPr>
          <a:xfrm rot="413995" flipH="1">
            <a:off x="3633805" y="2343339"/>
            <a:ext cx="2218076" cy="377474"/>
          </a:xfrm>
          <a:prstGeom prst="notch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: вправо с вырезом 47">
            <a:extLst>
              <a:ext uri="{FF2B5EF4-FFF2-40B4-BE49-F238E27FC236}">
                <a16:creationId xmlns:a16="http://schemas.microsoft.com/office/drawing/2014/main" id="{4928EC75-73C7-4F87-81AD-E919581AF879}"/>
              </a:ext>
            </a:extLst>
          </p:cNvPr>
          <p:cNvSpPr/>
          <p:nvPr/>
        </p:nvSpPr>
        <p:spPr>
          <a:xfrm rot="20300682" flipH="1">
            <a:off x="3610616" y="3156209"/>
            <a:ext cx="2258931" cy="377474"/>
          </a:xfrm>
          <a:prstGeom prst="notch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трелка: вправо с вырезом 48">
            <a:extLst>
              <a:ext uri="{FF2B5EF4-FFF2-40B4-BE49-F238E27FC236}">
                <a16:creationId xmlns:a16="http://schemas.microsoft.com/office/drawing/2014/main" id="{8ADACF98-EABB-4A2F-9214-D93B960FD1B7}"/>
              </a:ext>
            </a:extLst>
          </p:cNvPr>
          <p:cNvSpPr/>
          <p:nvPr/>
        </p:nvSpPr>
        <p:spPr>
          <a:xfrm rot="19448611" flipH="1">
            <a:off x="4160456" y="3880058"/>
            <a:ext cx="2592922" cy="377474"/>
          </a:xfrm>
          <a:prstGeom prst="notch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5FBECF5-1869-475D-809F-A2D5E2AAD2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84" y="3578003"/>
            <a:ext cx="1512117" cy="1512117"/>
          </a:xfrm>
          <a:prstGeom prst="rect">
            <a:avLst/>
          </a:prstGeom>
        </p:spPr>
      </p:pic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F579F456-59B6-4252-A745-952BF9930B50}"/>
              </a:ext>
            </a:extLst>
          </p:cNvPr>
          <p:cNvSpPr/>
          <p:nvPr/>
        </p:nvSpPr>
        <p:spPr>
          <a:xfrm>
            <a:off x="916884" y="5090120"/>
            <a:ext cx="14654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«ЧИТАЕМ, РЕШАЕМ, ЖИВЁМ» 2 КЛАСС</a:t>
            </a:r>
          </a:p>
          <a:p>
            <a:pPr algn="ctr"/>
            <a:r>
              <a:rPr lang="ru-RU" sz="1200" dirty="0"/>
              <a:t>пособие для учителя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40880E95-53D0-4699-B2F5-2F00786499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598" y="4238915"/>
            <a:ext cx="1512000" cy="1512000"/>
          </a:xfrm>
          <a:prstGeom prst="rect">
            <a:avLst/>
          </a:prstGeom>
        </p:spPr>
      </p:pic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BBEC11FF-F1B5-4F17-B026-D67BAF06750C}"/>
              </a:ext>
            </a:extLst>
          </p:cNvPr>
          <p:cNvSpPr/>
          <p:nvPr/>
        </p:nvSpPr>
        <p:spPr>
          <a:xfrm>
            <a:off x="2273306" y="5822150"/>
            <a:ext cx="26714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«ЧИТАЕМ, РЕШАЕМ, ЖИВЁМ» 2 КЛАСС</a:t>
            </a:r>
          </a:p>
          <a:p>
            <a:pPr algn="ctr"/>
            <a:r>
              <a:rPr lang="ru-RU" sz="1200" dirty="0"/>
              <a:t>(Читательская грамотность)</a:t>
            </a:r>
            <a:br>
              <a:rPr lang="ru-RU" sz="1200" dirty="0"/>
            </a:br>
            <a:r>
              <a:rPr lang="ru-RU" sz="1200" dirty="0"/>
              <a:t>пособие для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2857848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0056" y="1279286"/>
            <a:ext cx="9826925" cy="499469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600" b="1" dirty="0"/>
              <a:t>Ежегодный </a:t>
            </a:r>
            <a:r>
              <a:rPr lang="ru-RU" sz="3600" b="1" dirty="0" smtClean="0"/>
              <a:t>анализ </a:t>
            </a:r>
            <a:r>
              <a:rPr lang="ru-RU" sz="3600" b="1" dirty="0"/>
              <a:t>результатов</a:t>
            </a:r>
          </a:p>
          <a:p>
            <a:pPr marL="0" indent="0">
              <a:buNone/>
            </a:pPr>
            <a:r>
              <a:rPr lang="ru-RU" sz="3600" b="1" dirty="0"/>
              <a:t>выполнения ВПР в 4 </a:t>
            </a:r>
            <a:r>
              <a:rPr lang="ru-RU" sz="3600" b="1" dirty="0" smtClean="0"/>
              <a:t>классах (2024</a:t>
            </a:r>
            <a:r>
              <a:rPr lang="ru-RU" sz="3600" b="1" dirty="0"/>
              <a:t>)</a:t>
            </a:r>
          </a:p>
          <a:p>
            <a:pPr marL="0" indent="0">
              <a:buNone/>
            </a:pPr>
            <a:endParaRPr lang="ru-RU" sz="3600" b="1" dirty="0" smtClean="0"/>
          </a:p>
          <a:p>
            <a:pPr marL="0" indent="0">
              <a:buNone/>
            </a:pPr>
            <a:endParaRPr lang="ru-RU" sz="3600" b="1" dirty="0"/>
          </a:p>
          <a:p>
            <a:pPr marL="0" indent="0">
              <a:buNone/>
            </a:pPr>
            <a:r>
              <a:rPr lang="ru-RU" sz="3600" b="1" dirty="0" smtClean="0"/>
              <a:t>Проверяемые знания и умения соответствуют программе начального общего образования</a:t>
            </a:r>
          </a:p>
          <a:p>
            <a:pPr marL="0" indent="0">
              <a:buNone/>
            </a:pPr>
            <a:endParaRPr lang="ru-RU" sz="3600" b="1" dirty="0"/>
          </a:p>
          <a:p>
            <a:pPr marL="0" indent="0">
              <a:buNone/>
            </a:pPr>
            <a:endParaRPr lang="ru-RU" sz="3600" b="1" dirty="0"/>
          </a:p>
          <a:p>
            <a:pPr marL="0" indent="0">
              <a:buNone/>
            </a:pPr>
            <a:r>
              <a:rPr lang="ru-RU" sz="3600" b="1" dirty="0"/>
              <a:t>Решение обучающимся заданий ПОВЫШЕННОГО УРОВНЯ свидетельствует </a:t>
            </a:r>
            <a:r>
              <a:rPr lang="ru-RU" sz="3600" b="1" dirty="0" smtClean="0"/>
              <a:t>о </a:t>
            </a:r>
            <a:r>
              <a:rPr lang="ru-RU" sz="3600" b="1" dirty="0"/>
              <a:t>целесообразности развития соответствующих способностей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7" name="AutoShape 2" descr="зеленая галочка в круге клипарт PNG , зеленые галочки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215" y="4852808"/>
            <a:ext cx="1168610" cy="10998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215" y="3066047"/>
            <a:ext cx="1168610" cy="10998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215" y="1279286"/>
            <a:ext cx="1168610" cy="109986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6606A87-8B89-4B36-8865-610EBB99CC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9922" y="677478"/>
            <a:ext cx="1907987" cy="182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118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4AEE25A-681A-4F50-9554-0EBF8E556997}"/>
              </a:ext>
            </a:extLst>
          </p:cNvPr>
          <p:cNvSpPr/>
          <p:nvPr/>
        </p:nvSpPr>
        <p:spPr>
          <a:xfrm>
            <a:off x="1864225" y="233313"/>
            <a:ext cx="10182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Образцы проверочных работ 2025 года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1CDC1C-6F35-4DC9-A7CC-4EA68A4D75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166174"/>
            <a:ext cx="1457175" cy="14571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96DD671-D928-40B6-B6BA-768383B538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418" y="4238660"/>
            <a:ext cx="1398148" cy="13981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A73F4A1-A583-448D-8D3D-D552F2492B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278" y="1926029"/>
            <a:ext cx="1335122" cy="133512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C6F1C04-D0D6-40A3-955A-11693A1B8D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566" y="1957768"/>
            <a:ext cx="1310171" cy="131017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4E60D69-0388-4E57-BFDE-7B73E8DDDD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587" y="1957768"/>
            <a:ext cx="1333450" cy="13334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041C750-9B35-4BA0-BB29-D529209428E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01" y="1957768"/>
            <a:ext cx="1344647" cy="134464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0AA5A84-4662-4990-BD5D-0FEE7B2C1D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691" y="4228267"/>
            <a:ext cx="1408541" cy="1408541"/>
          </a:xfrm>
          <a:prstGeom prst="rect">
            <a:avLst/>
          </a:prstGeom>
        </p:spPr>
      </p:pic>
      <p:sp>
        <p:nvSpPr>
          <p:cNvPr id="21" name="Облачко с текстом: прямоугольное со скругленными углами 20">
            <a:extLst>
              <a:ext uri="{FF2B5EF4-FFF2-40B4-BE49-F238E27FC236}">
                <a16:creationId xmlns:a16="http://schemas.microsoft.com/office/drawing/2014/main" id="{002C01E6-E189-4010-AC76-D65360F1D210}"/>
              </a:ext>
            </a:extLst>
          </p:cNvPr>
          <p:cNvSpPr/>
          <p:nvPr/>
        </p:nvSpPr>
        <p:spPr>
          <a:xfrm>
            <a:off x="1009650" y="1472406"/>
            <a:ext cx="1657237" cy="408943"/>
          </a:xfrm>
          <a:prstGeom prst="wedgeRoundRect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математика</a:t>
            </a:r>
          </a:p>
        </p:txBody>
      </p:sp>
      <p:sp>
        <p:nvSpPr>
          <p:cNvPr id="22" name="Облачко с текстом: прямоугольное со скругленными углами 21">
            <a:extLst>
              <a:ext uri="{FF2B5EF4-FFF2-40B4-BE49-F238E27FC236}">
                <a16:creationId xmlns:a16="http://schemas.microsoft.com/office/drawing/2014/main" id="{6491D9DA-CD7A-4FE2-AC8A-5AF89C3E529C}"/>
              </a:ext>
            </a:extLst>
          </p:cNvPr>
          <p:cNvSpPr/>
          <p:nvPr/>
        </p:nvSpPr>
        <p:spPr>
          <a:xfrm>
            <a:off x="3687312" y="1424888"/>
            <a:ext cx="1800000" cy="408943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русский язык</a:t>
            </a:r>
          </a:p>
        </p:txBody>
      </p:sp>
      <p:sp>
        <p:nvSpPr>
          <p:cNvPr id="23" name="Облачко с текстом: прямоугольное со скругленными углами 22">
            <a:extLst>
              <a:ext uri="{FF2B5EF4-FFF2-40B4-BE49-F238E27FC236}">
                <a16:creationId xmlns:a16="http://schemas.microsoft.com/office/drawing/2014/main" id="{F2F4323E-4E90-452F-AF5A-0C4EC2492355}"/>
              </a:ext>
            </a:extLst>
          </p:cNvPr>
          <p:cNvSpPr/>
          <p:nvPr/>
        </p:nvSpPr>
        <p:spPr>
          <a:xfrm>
            <a:off x="6572651" y="1472405"/>
            <a:ext cx="1800000" cy="408943"/>
          </a:xfrm>
          <a:prstGeom prst="wedgeRoundRect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tx1"/>
                </a:solidFill>
              </a:rPr>
              <a:t>окружающий мир</a:t>
            </a:r>
          </a:p>
        </p:txBody>
      </p:sp>
      <p:sp>
        <p:nvSpPr>
          <p:cNvPr id="24" name="Облачко с текстом: прямоугольное со скругленными углами 23">
            <a:extLst>
              <a:ext uri="{FF2B5EF4-FFF2-40B4-BE49-F238E27FC236}">
                <a16:creationId xmlns:a16="http://schemas.microsoft.com/office/drawing/2014/main" id="{7ED98ECA-2D03-42CA-9D12-22B780AD1003}"/>
              </a:ext>
            </a:extLst>
          </p:cNvPr>
          <p:cNvSpPr/>
          <p:nvPr/>
        </p:nvSpPr>
        <p:spPr>
          <a:xfrm>
            <a:off x="9429363" y="1424888"/>
            <a:ext cx="1908952" cy="408943"/>
          </a:xfrm>
          <a:prstGeom prst="wedgeRoundRect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литературное чтение</a:t>
            </a:r>
          </a:p>
        </p:txBody>
      </p:sp>
      <p:sp>
        <p:nvSpPr>
          <p:cNvPr id="25" name="Облачко с текстом: прямоугольное со скругленными углами 24">
            <a:extLst>
              <a:ext uri="{FF2B5EF4-FFF2-40B4-BE49-F238E27FC236}">
                <a16:creationId xmlns:a16="http://schemas.microsoft.com/office/drawing/2014/main" id="{14A320B2-250F-4214-8338-8A6411CF32AC}"/>
              </a:ext>
            </a:extLst>
          </p:cNvPr>
          <p:cNvSpPr/>
          <p:nvPr/>
        </p:nvSpPr>
        <p:spPr>
          <a:xfrm>
            <a:off x="2292878" y="3619626"/>
            <a:ext cx="1729171" cy="408943"/>
          </a:xfrm>
          <a:prstGeom prst="wedgeRoundRect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английский язык</a:t>
            </a:r>
          </a:p>
        </p:txBody>
      </p:sp>
      <p:sp>
        <p:nvSpPr>
          <p:cNvPr id="26" name="Облачко с текстом: прямоугольное со скругленными углами 25">
            <a:extLst>
              <a:ext uri="{FF2B5EF4-FFF2-40B4-BE49-F238E27FC236}">
                <a16:creationId xmlns:a16="http://schemas.microsoft.com/office/drawing/2014/main" id="{FB20EDCC-16BD-41AE-8391-BA2548734C64}"/>
              </a:ext>
            </a:extLst>
          </p:cNvPr>
          <p:cNvSpPr/>
          <p:nvPr/>
        </p:nvSpPr>
        <p:spPr>
          <a:xfrm>
            <a:off x="5170685" y="3714222"/>
            <a:ext cx="1823689" cy="408943"/>
          </a:xfrm>
          <a:prstGeom prst="wedgeRoundRectCallout">
            <a:avLst/>
          </a:prstGeom>
          <a:solidFill>
            <a:srgbClr val="FACB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немецкий язык</a:t>
            </a:r>
          </a:p>
        </p:txBody>
      </p:sp>
      <p:sp>
        <p:nvSpPr>
          <p:cNvPr id="27" name="Облачко с текстом: прямоугольное со скругленными углами 26">
            <a:extLst>
              <a:ext uri="{FF2B5EF4-FFF2-40B4-BE49-F238E27FC236}">
                <a16:creationId xmlns:a16="http://schemas.microsoft.com/office/drawing/2014/main" id="{35E0188E-DC65-4E1D-A86B-F8CFE71F0242}"/>
              </a:ext>
            </a:extLst>
          </p:cNvPr>
          <p:cNvSpPr/>
          <p:nvPr/>
        </p:nvSpPr>
        <p:spPr>
          <a:xfrm>
            <a:off x="8003334" y="3712118"/>
            <a:ext cx="1908952" cy="408943"/>
          </a:xfrm>
          <a:prstGeom prst="wedgeRoundRectCallout">
            <a:avLst/>
          </a:prstGeom>
          <a:solidFill>
            <a:srgbClr val="E2CD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французский язык</a:t>
            </a:r>
          </a:p>
        </p:txBody>
      </p:sp>
    </p:spTree>
    <p:extLst>
      <p:ext uri="{BB962C8B-B14F-4D97-AF65-F5344CB8AC3E}">
        <p14:creationId xmlns:p14="http://schemas.microsoft.com/office/powerpoint/2010/main" val="45140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E08AA56-24C2-46B2-8150-AA44B1940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526" y="741716"/>
            <a:ext cx="10997674" cy="5739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CD8E211-3883-499B-B0C1-BDC2305CC0A5}"/>
              </a:ext>
            </a:extLst>
          </p:cNvPr>
          <p:cNvSpPr/>
          <p:nvPr/>
        </p:nvSpPr>
        <p:spPr>
          <a:xfrm>
            <a:off x="1944908" y="269172"/>
            <a:ext cx="10182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Задания проверочной работы по математике 2025 года</a:t>
            </a:r>
          </a:p>
        </p:txBody>
      </p:sp>
    </p:spTree>
    <p:extLst>
      <p:ext uri="{BB962C8B-B14F-4D97-AF65-F5344CB8AC3E}">
        <p14:creationId xmlns:p14="http://schemas.microsoft.com/office/powerpoint/2010/main" val="12858002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</TotalTime>
  <Words>526</Words>
  <Application>Microsoft Office PowerPoint</Application>
  <PresentationFormat>Широкоэкранный</PresentationFormat>
  <Paragraphs>135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В. Кондрашова</dc:creator>
  <cp:lastModifiedBy>Ирина В. Лихачева</cp:lastModifiedBy>
  <cp:revision>55</cp:revision>
  <cp:lastPrinted>2025-03-11T07:23:51Z</cp:lastPrinted>
  <dcterms:created xsi:type="dcterms:W3CDTF">2025-01-10T06:09:35Z</dcterms:created>
  <dcterms:modified xsi:type="dcterms:W3CDTF">2025-03-11T11:15:14Z</dcterms:modified>
</cp:coreProperties>
</file>