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632" r:id="rId3"/>
    <p:sldId id="630" r:id="rId4"/>
    <p:sldId id="636" r:id="rId5"/>
    <p:sldId id="633" r:id="rId6"/>
    <p:sldId id="631" r:id="rId7"/>
    <p:sldId id="648" r:id="rId8"/>
    <p:sldId id="650" r:id="rId9"/>
    <p:sldId id="651" r:id="rId10"/>
    <p:sldId id="619" r:id="rId11"/>
    <p:sldId id="637" r:id="rId12"/>
    <p:sldId id="635" r:id="rId13"/>
    <p:sldId id="638" r:id="rId14"/>
    <p:sldId id="644" r:id="rId15"/>
    <p:sldId id="645" r:id="rId16"/>
    <p:sldId id="643" r:id="rId17"/>
    <p:sldId id="646" r:id="rId18"/>
    <p:sldId id="642" r:id="rId19"/>
    <p:sldId id="647" r:id="rId20"/>
    <p:sldId id="610" r:id="rId21"/>
    <p:sldId id="26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33B6-E0D6-41F4-81D6-C6CF4DFCF662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3C355-AB25-4F66-B0E8-0525CE685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9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предмете ФИЗИКА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каждой части различаются по содержанию и проверяемым требованиям.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предмете ХИМИЯ в ответах на задания требуется записать молекулярную или структурную химическую формулу, уравнение реакции, ввести текст или дать подробное текстовое описание.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3C355-AB25-4F66-B0E8-0525CE68511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7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4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6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9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9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3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8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8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4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9E07-DDCC-46EF-BD76-F398C6B06E4F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4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9E07-DDCC-46EF-BD76-F398C6B06E4F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D9D6-C68D-4F7A-BC71-EE3C8DDFCA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ro23.ru/?page_id=57422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iro23.ru/?page_id=3982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ioco.ru/obraztsi_i_opisaniya_vpr_20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fioco.ru/Media/Default/Documents/%D0%92%D0%9F%D0%A0-2025/VPR_XI-10_Opisanie_2025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39F1C-AFC9-42D3-ACDB-E235E544E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665" y="1839711"/>
            <a:ext cx="9144000" cy="2486025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в 10 классах, соответствие заданий ВПР предметным знаниям и умениям обучающихся по предметам естественно-научного цикла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992210-8327-436F-84A5-A8DD54787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085" y="5015966"/>
            <a:ext cx="5719584" cy="1655762"/>
          </a:xfrm>
        </p:spPr>
        <p:txBody>
          <a:bodyPr>
            <a:normAutofit fontScale="70000" lnSpcReduction="2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3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Терновая Людмила Николаевна,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проректор по научной и инновационной деятельности, цифровой трансформации и медиа-коммуникации ГБОУ ИРО Краснодарского края, кандидат педагогических </a:t>
            </a:r>
            <a:r>
              <a:rPr lang="ru-RU" sz="2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наук</a:t>
            </a:r>
            <a:endParaRPr lang="ru-RU" sz="2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доцент 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кафедры </a:t>
            </a:r>
            <a:r>
              <a:rPr lang="ru-RU" sz="2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естественнонаучного  образования, 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председатель </a:t>
            </a:r>
            <a:r>
              <a:rPr lang="ru-RU" sz="2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региональной 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предметной комиссии ОГЭ по </a:t>
            </a:r>
            <a:r>
              <a:rPr lang="ru-RU" sz="23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физике </a:t>
            </a:r>
            <a:endParaRPr lang="ru-RU" sz="23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ru-RU" sz="2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26138" y="5843847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11.03.2025 </a:t>
            </a:r>
            <a:r>
              <a:rPr lang="ru-RU" dirty="0"/>
              <a:t>год</a:t>
            </a:r>
          </a:p>
          <a:p>
            <a:r>
              <a:rPr lang="ru-RU" dirty="0"/>
              <a:t>    Краснодар</a:t>
            </a:r>
          </a:p>
        </p:txBody>
      </p:sp>
    </p:spTree>
    <p:extLst>
      <p:ext uri="{BB962C8B-B14F-4D97-AF65-F5344CB8AC3E}">
        <p14:creationId xmlns:p14="http://schemas.microsoft.com/office/powerpoint/2010/main" val="40982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3FC78-4D63-4D8D-AFD4-31DE244A8977}"/>
              </a:ext>
            </a:extLst>
          </p:cNvPr>
          <p:cNvSpPr txBox="1"/>
          <p:nvPr/>
        </p:nvSpPr>
        <p:spPr>
          <a:xfrm>
            <a:off x="3480592" y="29469"/>
            <a:ext cx="629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>
                <a:solidFill>
                  <a:srgbClr val="002060"/>
                </a:solidFill>
              </a:rPr>
              <a:t>телешкола</a:t>
            </a:r>
            <a:endParaRPr lang="ru-RU" sz="4000" cap="all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ADBF5-3E36-49FA-B83C-DD2305D63AA0}"/>
              </a:ext>
            </a:extLst>
          </p:cNvPr>
          <p:cNvSpPr txBox="1"/>
          <p:nvPr/>
        </p:nvSpPr>
        <p:spPr>
          <a:xfrm>
            <a:off x="2052321" y="723021"/>
            <a:ext cx="6278880" cy="2446824"/>
          </a:xfrm>
          <a:prstGeom prst="rect">
            <a:avLst/>
          </a:prstGeom>
          <a:gradFill>
            <a:gsLst>
              <a:gs pos="17568">
                <a:schemeClr val="bg1"/>
              </a:gs>
              <a:gs pos="45000">
                <a:schemeClr val="accent1">
                  <a:lumMod val="5000"/>
                  <a:lumOff val="95000"/>
                </a:schemeClr>
              </a:gs>
              <a:gs pos="74000">
                <a:srgbClr val="B3ECEF"/>
              </a:gs>
              <a:gs pos="99000">
                <a:srgbClr val="B3ECEF"/>
              </a:gs>
              <a:gs pos="100000">
                <a:srgbClr val="B3ECE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/>
              <a:t>Телешкола</a:t>
            </a:r>
            <a:r>
              <a:rPr lang="ru-RU" b="1" dirty="0"/>
              <a:t> (</a:t>
            </a:r>
            <a:r>
              <a:rPr lang="en-US" b="1" dirty="0">
                <a:hlinkClick r:id="rId2"/>
              </a:rPr>
              <a:t>https://iro23.ru/?page_id=39825</a:t>
            </a:r>
            <a:r>
              <a:rPr lang="ru-RU" b="1" dirty="0"/>
              <a:t>)</a:t>
            </a:r>
          </a:p>
          <a:p>
            <a:endParaRPr lang="ru-RU" sz="9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A36F7-1E70-47BB-8505-A253C6964D19}"/>
              </a:ext>
            </a:extLst>
          </p:cNvPr>
          <p:cNvSpPr txBox="1"/>
          <p:nvPr/>
        </p:nvSpPr>
        <p:spPr>
          <a:xfrm>
            <a:off x="8453120" y="517059"/>
            <a:ext cx="3653158" cy="1754326"/>
          </a:xfrm>
          <a:prstGeom prst="rect">
            <a:avLst/>
          </a:prstGeom>
          <a:gradFill>
            <a:gsLst>
              <a:gs pos="17568">
                <a:schemeClr val="bg1"/>
              </a:gs>
              <a:gs pos="45000">
                <a:srgbClr val="FAC6F6"/>
              </a:gs>
              <a:gs pos="74000">
                <a:srgbClr val="FAC6F6"/>
              </a:gs>
              <a:gs pos="99000">
                <a:srgbClr val="FAC6F6"/>
              </a:gs>
              <a:gs pos="92000">
                <a:srgbClr val="FAC6F6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Методические рекомендации о преподавании предметов (</a:t>
            </a:r>
            <a:r>
              <a:rPr lang="en-US" b="1" dirty="0">
                <a:hlinkClick r:id="rId3"/>
              </a:rPr>
              <a:t>https://iro23.ru/?page_id=57422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b="1" dirty="0"/>
              <a:t>физика </a:t>
            </a:r>
            <a:endParaRPr lang="ru-RU" b="1" dirty="0" smtClean="0"/>
          </a:p>
          <a:p>
            <a:r>
              <a:rPr lang="ru-RU" b="1" dirty="0" smtClean="0"/>
              <a:t>химия</a:t>
            </a:r>
            <a:endParaRPr lang="ru-RU" b="1" dirty="0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5B63DC97-5141-482C-A798-76B30084D9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0496" y="3227150"/>
          <a:ext cx="5553078" cy="1641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648">
                  <a:extLst>
                    <a:ext uri="{9D8B030D-6E8A-4147-A177-3AD203B41FA5}">
                      <a16:colId xmlns:a16="http://schemas.microsoft.com/office/drawing/2014/main" val="3040639125"/>
                    </a:ext>
                  </a:extLst>
                </a:gridCol>
                <a:gridCol w="4648430">
                  <a:extLst>
                    <a:ext uri="{9D8B030D-6E8A-4147-A177-3AD203B41FA5}">
                      <a16:colId xmlns:a16="http://schemas.microsoft.com/office/drawing/2014/main" val="1449507882"/>
                    </a:ext>
                  </a:extLst>
                </a:gridCol>
              </a:tblGrid>
              <a:tr h="2893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862792"/>
                  </a:ext>
                </a:extLst>
              </a:tr>
              <a:tr h="385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55824"/>
                  </a:ext>
                </a:extLst>
              </a:tr>
              <a:tr h="58189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807270"/>
                  </a:ext>
                </a:extLst>
              </a:tr>
              <a:tr h="3850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18705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A91FB77-2E44-4A6D-A4BD-50C918C5C944}"/>
              </a:ext>
            </a:extLst>
          </p:cNvPr>
          <p:cNvSpPr txBox="1"/>
          <p:nvPr/>
        </p:nvSpPr>
        <p:spPr>
          <a:xfrm>
            <a:off x="2535858" y="2177645"/>
            <a:ext cx="8131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32 урока по </a:t>
            </a:r>
            <a:r>
              <a:rPr lang="ru-RU" sz="2000" b="1" dirty="0"/>
              <a:t>физике</a:t>
            </a:r>
            <a:r>
              <a:rPr lang="ru-RU" sz="2000" dirty="0"/>
              <a:t> для 9, 11 </a:t>
            </a:r>
            <a:r>
              <a:rPr lang="ru-RU" sz="2000" dirty="0" err="1"/>
              <a:t>кл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F14C1F-0F39-4BBC-987D-99761CD60E03}"/>
              </a:ext>
            </a:extLst>
          </p:cNvPr>
          <p:cNvSpPr txBox="1"/>
          <p:nvPr/>
        </p:nvSpPr>
        <p:spPr>
          <a:xfrm>
            <a:off x="2416868" y="1720230"/>
            <a:ext cx="4336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54 </a:t>
            </a:r>
            <a:r>
              <a:rPr lang="ru-RU" sz="2000" dirty="0"/>
              <a:t>урока по </a:t>
            </a:r>
            <a:r>
              <a:rPr lang="ru-RU" sz="2000" b="1" dirty="0"/>
              <a:t>химии</a:t>
            </a:r>
            <a:r>
              <a:rPr lang="ru-RU" sz="2000" dirty="0"/>
              <a:t> для 8, 9, 10, 11 </a:t>
            </a:r>
            <a:r>
              <a:rPr lang="ru-RU" sz="2000" dirty="0" err="1"/>
              <a:t>кл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AE5BE5DE-0E34-4E19-8B27-FAAA9FD3AA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34070" y="3223952"/>
          <a:ext cx="6172208" cy="1644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543">
                  <a:extLst>
                    <a:ext uri="{9D8B030D-6E8A-4147-A177-3AD203B41FA5}">
                      <a16:colId xmlns:a16="http://schemas.microsoft.com/office/drawing/2014/main" val="3040639125"/>
                    </a:ext>
                  </a:extLst>
                </a:gridCol>
                <a:gridCol w="5303665">
                  <a:extLst>
                    <a:ext uri="{9D8B030D-6E8A-4147-A177-3AD203B41FA5}">
                      <a16:colId xmlns:a16="http://schemas.microsoft.com/office/drawing/2014/main" val="1449507882"/>
                    </a:ext>
                  </a:extLst>
                </a:gridCol>
              </a:tblGrid>
              <a:tr h="2458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9862792"/>
                  </a:ext>
                </a:extLst>
              </a:tr>
              <a:tr h="2458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55824"/>
                  </a:ext>
                </a:extLst>
              </a:tr>
              <a:tr h="2458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633595"/>
                  </a:ext>
                </a:extLst>
              </a:tr>
              <a:tr h="4944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807270"/>
                  </a:ext>
                </a:extLst>
              </a:tr>
              <a:tr h="3271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187051"/>
                  </a:ext>
                </a:extLst>
              </a:tr>
            </a:tbl>
          </a:graphicData>
        </a:graphic>
      </p:graphicFrame>
      <p:pic>
        <p:nvPicPr>
          <p:cNvPr id="12" name="Picture 2" descr="http://qrcoder.ru/code/?https%3A%2F%2Firo23.ru%2F%3Fpage_id%3D39825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1" y="1760145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96" y="3242731"/>
            <a:ext cx="6602369" cy="34527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082" y="3016759"/>
            <a:ext cx="3526332" cy="18056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220" y="4974773"/>
            <a:ext cx="3425028" cy="18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5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476" y="365126"/>
            <a:ext cx="8241323" cy="5904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по химии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586" y="955591"/>
            <a:ext cx="9592406" cy="53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4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210" y="365126"/>
            <a:ext cx="8956589" cy="9858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по физике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524" y="1188180"/>
            <a:ext cx="8610321" cy="53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216" y="365126"/>
            <a:ext cx="9129584" cy="980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с элементами читательской грамотности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48508"/>
            <a:ext cx="6841063" cy="526659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843" y="4218088"/>
            <a:ext cx="5625157" cy="26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438" y="365125"/>
            <a:ext cx="9053362" cy="3375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Вопросы к задаче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175" y="875899"/>
            <a:ext cx="8999621" cy="53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5454" y="365125"/>
            <a:ext cx="9048345" cy="73151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Поиск решения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109" y="1245140"/>
            <a:ext cx="9447690" cy="4810854"/>
          </a:xfrm>
          <a:prstGeom prst="rect">
            <a:avLst/>
          </a:prstGeom>
        </p:spPr>
      </p:pic>
      <p:sp>
        <p:nvSpPr>
          <p:cNvPr id="5" name="Выгнутая вверх стрелка 4"/>
          <p:cNvSpPr/>
          <p:nvPr/>
        </p:nvSpPr>
        <p:spPr>
          <a:xfrm>
            <a:off x="9377976" y="3750123"/>
            <a:ext cx="1216152" cy="731520"/>
          </a:xfrm>
          <a:prstGeom prst="curvedDown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740" y="365126"/>
            <a:ext cx="8737060" cy="5298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Ответ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35413"/>
            <a:ext cx="10515600" cy="47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8298" y="365126"/>
            <a:ext cx="8435502" cy="70491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Поиск решения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660" y="1264596"/>
            <a:ext cx="10372438" cy="45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1838" y="365125"/>
            <a:ext cx="8561962" cy="5006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Ответ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051" y="1050587"/>
            <a:ext cx="10340501" cy="51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4115" y="347907"/>
            <a:ext cx="902090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С РЕЗУЛЬТАТАМИ  ВПР ?</a:t>
            </a:r>
            <a:endParaRPr lang="ru-RU" alt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воспринимать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контроля; </a:t>
            </a: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его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как средства диагностики для последующей корректировки знаний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осмыслить результаты и привести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определенной идее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соотношение анализа с результатами достижений учащихся на текущий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момент;</a:t>
            </a:r>
          </a:p>
          <a:p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учащегося к самоанализу и самооценке совместной деятельности учителя и учащихся.</a:t>
            </a:r>
          </a:p>
          <a:p>
            <a:endParaRPr lang="ru-RU" alt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0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1794" y="365125"/>
            <a:ext cx="9352005" cy="132556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проверочной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2577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части, 13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задания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1–6; </a:t>
            </a:r>
          </a:p>
          <a:p>
            <a:pPr marL="0" indent="0" algn="just">
              <a:buNone/>
            </a:pP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асть 2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задания 7–13.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1, 2, 4, 7, 9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краткий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задании 3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сделать чертеж или рисунок.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6, 8, 10–13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-развернутая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ответа. </a:t>
            </a:r>
            <a:endParaRPr lang="ru-RU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453136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части, 16 заданий.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1–8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задания 9–16.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(ответы на разные вопросы задания не зависят друг от друга): 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2, 5–7, 9–10, 12–14, 16.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(задания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взаимосвязаны и ответ на один вопрос зависит от ответов на предыдущие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вопросы):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4, 8, 11, 15. </a:t>
            </a:r>
          </a:p>
        </p:txBody>
      </p:sp>
    </p:spTree>
    <p:extLst>
      <p:ext uri="{BB962C8B-B14F-4D97-AF65-F5344CB8AC3E}">
        <p14:creationId xmlns:p14="http://schemas.microsoft.com/office/powerpoint/2010/main" val="3886400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6"/>
          <p:cNvSpPr txBox="1">
            <a:spLocks/>
          </p:cNvSpPr>
          <p:nvPr/>
        </p:nvSpPr>
        <p:spPr>
          <a:xfrm>
            <a:off x="2550061" y="0"/>
            <a:ext cx="8493077" cy="68317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kern="0" dirty="0" smtClean="0">
                <a:solidFill>
                  <a:schemeClr val="accent5">
                    <a:lumMod val="50000"/>
                  </a:schemeClr>
                </a:solidFill>
              </a:rPr>
              <a:t>Информационное сопровождение</a:t>
            </a:r>
            <a:endParaRPr lang="ru-RU" sz="3600" b="1" kern="0" dirty="0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" y="1010941"/>
            <a:ext cx="5258482" cy="317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1" y="4099738"/>
            <a:ext cx="2470880" cy="2470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24" y="1010941"/>
            <a:ext cx="5163315" cy="5185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937" y="2402844"/>
            <a:ext cx="4241074" cy="39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07740" y="365125"/>
            <a:ext cx="91460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и описания проверочных работ для проведения ВПР в 2025 году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fioco.ru/obraztsi_i_opisaniya_vpr_2025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47452"/>
            <a:ext cx="8953500" cy="4333434"/>
          </a:xfrm>
          <a:prstGeom prst="rect">
            <a:avLst/>
          </a:prstGeom>
        </p:spPr>
      </p:pic>
      <p:pic>
        <p:nvPicPr>
          <p:cNvPr id="2050" name="Picture 2" descr="http://qrcoder.ru/code/?https%3A%2F%2Ffioco.ru%2Fobraztsi_i_opisaniya_vpr_2025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23" y="4407512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6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7162" y="365126"/>
            <a:ext cx="8566637" cy="74878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ВПР 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915" y="1113906"/>
            <a:ext cx="10898144" cy="1457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4493"/>
          <a:stretch/>
        </p:blipFill>
        <p:spPr>
          <a:xfrm>
            <a:off x="1151278" y="3006971"/>
            <a:ext cx="8521262" cy="3112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151" y="3074258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6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974" y="295704"/>
            <a:ext cx="9230475" cy="69704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ВПР по химии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qrcoder.ru/code/?https%3A%2F%2Ffioco.ru%2FMedia%2FDefault%2FDocuments%2F%25D0%2592%25D0%259F%25D0%25A0-2025%2FVPR_XI-10_Opisanie_2025.pd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015" y="1426980"/>
            <a:ext cx="1254640" cy="12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222" y="2967360"/>
            <a:ext cx="8686063" cy="31691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1850" y="6071201"/>
            <a:ext cx="10124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://fioco.ru/Media/Default/Documents/%D0%92%D0%9F%D0%A0-2025/VPR_XI-10_Opisanie_2025.pdf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b="28727"/>
          <a:stretch/>
        </p:blipFill>
        <p:spPr>
          <a:xfrm>
            <a:off x="1424600" y="1309326"/>
            <a:ext cx="9166097" cy="13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940" y="365125"/>
            <a:ext cx="94508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образцах всероссийских проверочных работ 2025 года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910" y="1754659"/>
            <a:ext cx="10650889" cy="44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6" name="Group 26"/>
          <p:cNvGrpSpPr>
            <a:grpSpLocks/>
          </p:cNvGrpSpPr>
          <p:nvPr/>
        </p:nvGrpSpPr>
        <p:grpSpPr bwMode="auto">
          <a:xfrm>
            <a:off x="1524000" y="1085850"/>
            <a:ext cx="8991600" cy="5481638"/>
            <a:chOff x="0" y="336"/>
            <a:chExt cx="5664" cy="3801"/>
          </a:xfrm>
        </p:grpSpPr>
        <p:sp>
          <p:nvSpPr>
            <p:cNvPr id="15362" name="AutoShape 2"/>
            <p:cNvSpPr>
              <a:spLocks noChangeArrowheads="1"/>
            </p:cNvSpPr>
            <p:nvPr/>
          </p:nvSpPr>
          <p:spPr bwMode="auto">
            <a:xfrm>
              <a:off x="2352" y="384"/>
              <a:ext cx="864" cy="36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96" y="2112"/>
              <a:ext cx="2016" cy="749"/>
              <a:chOff x="288" y="2304"/>
              <a:chExt cx="2016" cy="749"/>
            </a:xfrm>
          </p:grpSpPr>
          <p:sp>
            <p:nvSpPr>
              <p:cNvPr id="15364" name="Text Box 4"/>
              <p:cNvSpPr txBox="1">
                <a:spLocks noChangeArrowheads="1"/>
              </p:cNvSpPr>
              <p:nvPr/>
            </p:nvSpPr>
            <p:spPr bwMode="auto">
              <a:xfrm>
                <a:off x="288" y="2304"/>
                <a:ext cx="135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ru-RU" altLang="ru-RU"/>
                  <a:t>Умение выбирать информацию</a:t>
                </a:r>
              </a:p>
            </p:txBody>
          </p:sp>
          <p:sp>
            <p:nvSpPr>
              <p:cNvPr id="15365" name="AutoShape 5"/>
              <p:cNvSpPr>
                <a:spLocks noChangeArrowheads="1"/>
              </p:cNvSpPr>
              <p:nvPr/>
            </p:nvSpPr>
            <p:spPr bwMode="auto">
              <a:xfrm>
                <a:off x="288" y="2304"/>
                <a:ext cx="2016" cy="749"/>
              </a:xfrm>
              <a:prstGeom prst="rightArrowCallout">
                <a:avLst>
                  <a:gd name="adj1" fmla="val 25000"/>
                  <a:gd name="adj2" fmla="val 25000"/>
                  <a:gd name="adj3" fmla="val 79551"/>
                  <a:gd name="adj4" fmla="val 66667"/>
                </a:avLst>
              </a:prstGeom>
              <a:noFill/>
              <a:ln w="28575">
                <a:solidFill>
                  <a:srgbClr val="9C08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96" y="1392"/>
              <a:ext cx="2016" cy="624"/>
              <a:chOff x="288" y="1536"/>
              <a:chExt cx="2016" cy="624"/>
            </a:xfrm>
          </p:grpSpPr>
          <p:sp>
            <p:nvSpPr>
              <p:cNvPr id="15367" name="Text Box 7"/>
              <p:cNvSpPr txBox="1">
                <a:spLocks noChangeArrowheads="1"/>
              </p:cNvSpPr>
              <p:nvPr/>
            </p:nvSpPr>
            <p:spPr bwMode="auto">
              <a:xfrm>
                <a:off x="288" y="1536"/>
                <a:ext cx="1415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ru-RU" altLang="ru-RU"/>
                  <a:t>Умение искать информацию</a:t>
                </a:r>
              </a:p>
            </p:txBody>
          </p:sp>
          <p:sp>
            <p:nvSpPr>
              <p:cNvPr id="15368" name="AutoShape 8"/>
              <p:cNvSpPr>
                <a:spLocks noChangeArrowheads="1"/>
              </p:cNvSpPr>
              <p:nvPr/>
            </p:nvSpPr>
            <p:spPr bwMode="auto">
              <a:xfrm>
                <a:off x="288" y="1536"/>
                <a:ext cx="2016" cy="624"/>
              </a:xfrm>
              <a:prstGeom prst="rightArrowCallout">
                <a:avLst>
                  <a:gd name="adj1" fmla="val 18750"/>
                  <a:gd name="adj2" fmla="val 25000"/>
                  <a:gd name="adj3" fmla="val 82205"/>
                  <a:gd name="adj4" fmla="val 66667"/>
                </a:avLst>
              </a:prstGeom>
              <a:noFill/>
              <a:ln w="28575">
                <a:solidFill>
                  <a:srgbClr val="9C08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369" name="Group 9"/>
            <p:cNvGrpSpPr>
              <a:grpSpLocks/>
            </p:cNvGrpSpPr>
            <p:nvPr/>
          </p:nvGrpSpPr>
          <p:grpSpPr bwMode="auto">
            <a:xfrm>
              <a:off x="3120" y="336"/>
              <a:ext cx="2544" cy="1096"/>
              <a:chOff x="3168" y="480"/>
              <a:chExt cx="2592" cy="1096"/>
            </a:xfrm>
          </p:grpSpPr>
          <p:sp>
            <p:nvSpPr>
              <p:cNvPr id="15370" name="AutoShape 10"/>
              <p:cNvSpPr>
                <a:spLocks noChangeArrowheads="1"/>
              </p:cNvSpPr>
              <p:nvPr/>
            </p:nvSpPr>
            <p:spPr bwMode="auto">
              <a:xfrm>
                <a:off x="3168" y="480"/>
                <a:ext cx="2592" cy="1096"/>
              </a:xfrm>
              <a:prstGeom prst="leftArrowCallout">
                <a:avLst>
                  <a:gd name="adj1" fmla="val 16667"/>
                  <a:gd name="adj2" fmla="val 20139"/>
                  <a:gd name="adj3" fmla="val 68266"/>
                  <a:gd name="adj4" fmla="val 66667"/>
                </a:avLst>
              </a:prstGeom>
              <a:noFill/>
              <a:ln w="28575">
                <a:solidFill>
                  <a:srgbClr val="9C08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1" name="Text Box 11"/>
              <p:cNvSpPr txBox="1">
                <a:spLocks noChangeArrowheads="1"/>
              </p:cNvSpPr>
              <p:nvPr/>
            </p:nvSpPr>
            <p:spPr bwMode="auto">
              <a:xfrm>
                <a:off x="4080" y="520"/>
                <a:ext cx="1584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ru-RU" altLang="ru-RU"/>
                  <a:t>Умение определять место информации в системе знаний</a:t>
                </a:r>
              </a:p>
            </p:txBody>
          </p:sp>
        </p:grpSp>
        <p:grpSp>
          <p:nvGrpSpPr>
            <p:cNvPr id="15372" name="Group 12"/>
            <p:cNvGrpSpPr>
              <a:grpSpLocks/>
            </p:cNvGrpSpPr>
            <p:nvPr/>
          </p:nvGrpSpPr>
          <p:grpSpPr bwMode="auto">
            <a:xfrm>
              <a:off x="0" y="336"/>
              <a:ext cx="2496" cy="960"/>
              <a:chOff x="192" y="480"/>
              <a:chExt cx="2592" cy="960"/>
            </a:xfrm>
          </p:grpSpPr>
          <p:sp>
            <p:nvSpPr>
              <p:cNvPr id="15373" name="Text Box 13"/>
              <p:cNvSpPr txBox="1">
                <a:spLocks noChangeArrowheads="1"/>
              </p:cNvSpPr>
              <p:nvPr/>
            </p:nvSpPr>
            <p:spPr bwMode="auto">
              <a:xfrm>
                <a:off x="192" y="480"/>
                <a:ext cx="1872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ru-RU" altLang="ru-RU"/>
                  <a:t>Умение извлекать информацию из любых способов представления</a:t>
                </a:r>
              </a:p>
            </p:txBody>
          </p:sp>
          <p:sp>
            <p:nvSpPr>
              <p:cNvPr id="15374" name="AutoShape 14"/>
              <p:cNvSpPr>
                <a:spLocks noChangeArrowheads="1"/>
              </p:cNvSpPr>
              <p:nvPr/>
            </p:nvSpPr>
            <p:spPr bwMode="auto">
              <a:xfrm>
                <a:off x="288" y="480"/>
                <a:ext cx="2496" cy="960"/>
              </a:xfrm>
              <a:prstGeom prst="rightArrowCallout">
                <a:avLst>
                  <a:gd name="adj1" fmla="val 20000"/>
                  <a:gd name="adj2" fmla="val 25000"/>
                  <a:gd name="adj3" fmla="val 72920"/>
                  <a:gd name="adj4" fmla="val 66380"/>
                </a:avLst>
              </a:prstGeom>
              <a:noFill/>
              <a:ln w="28575">
                <a:solidFill>
                  <a:srgbClr val="9C08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kumimoji="1" lang="ru-RU" altLang="ru-RU" sz="4400" b="1">
                  <a:solidFill>
                    <a:srgbClr val="9C082B"/>
                  </a:solidFill>
                </a:endParaRPr>
              </a:p>
            </p:txBody>
          </p:sp>
        </p:grp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96" y="2967"/>
              <a:ext cx="2400" cy="1170"/>
              <a:chOff x="288" y="3216"/>
              <a:chExt cx="2592" cy="960"/>
            </a:xfrm>
          </p:grpSpPr>
          <p:sp>
            <p:nvSpPr>
              <p:cNvPr id="15376" name="Text Box 16"/>
              <p:cNvSpPr txBox="1">
                <a:spLocks noChangeArrowheads="1"/>
              </p:cNvSpPr>
              <p:nvPr/>
            </p:nvSpPr>
            <p:spPr bwMode="auto">
              <a:xfrm>
                <a:off x="288" y="3216"/>
                <a:ext cx="1776" cy="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ru-RU" altLang="ru-RU"/>
                  <a:t>Умение представлять информацию разными способами</a:t>
                </a:r>
              </a:p>
            </p:txBody>
          </p:sp>
          <p:sp>
            <p:nvSpPr>
              <p:cNvPr id="15377" name="AutoShape 17"/>
              <p:cNvSpPr>
                <a:spLocks noChangeArrowheads="1"/>
              </p:cNvSpPr>
              <p:nvPr/>
            </p:nvSpPr>
            <p:spPr bwMode="auto">
              <a:xfrm>
                <a:off x="288" y="3216"/>
                <a:ext cx="2592" cy="960"/>
              </a:xfrm>
              <a:prstGeom prst="rightArrowCallout">
                <a:avLst>
                  <a:gd name="adj1" fmla="val 22796"/>
                  <a:gd name="adj2" fmla="val 25000"/>
                  <a:gd name="adj3" fmla="val 77600"/>
                  <a:gd name="adj4" fmla="val 66667"/>
                </a:avLst>
              </a:prstGeom>
              <a:noFill/>
              <a:ln w="28575">
                <a:solidFill>
                  <a:srgbClr val="9C08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378" name="Group 18"/>
            <p:cNvGrpSpPr>
              <a:grpSpLocks/>
            </p:cNvGrpSpPr>
            <p:nvPr/>
          </p:nvGrpSpPr>
          <p:grpSpPr bwMode="auto">
            <a:xfrm>
              <a:off x="3072" y="3216"/>
              <a:ext cx="2592" cy="864"/>
              <a:chOff x="3696" y="3360"/>
              <a:chExt cx="2016" cy="864"/>
            </a:xfrm>
          </p:grpSpPr>
          <p:sp>
            <p:nvSpPr>
              <p:cNvPr id="15379" name="AutoShape 19"/>
              <p:cNvSpPr>
                <a:spLocks noChangeArrowheads="1"/>
              </p:cNvSpPr>
              <p:nvPr/>
            </p:nvSpPr>
            <p:spPr bwMode="auto">
              <a:xfrm>
                <a:off x="3696" y="3360"/>
                <a:ext cx="2016" cy="864"/>
              </a:xfrm>
              <a:prstGeom prst="leftArrowCallout">
                <a:avLst>
                  <a:gd name="adj1" fmla="val 27204"/>
                  <a:gd name="adj2" fmla="val 25000"/>
                  <a:gd name="adj3" fmla="val 60202"/>
                  <a:gd name="adj4" fmla="val 66667"/>
                </a:avLst>
              </a:prstGeom>
              <a:noFill/>
              <a:ln w="28575">
                <a:solidFill>
                  <a:srgbClr val="9C08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0" name="Text Box 20"/>
              <p:cNvSpPr txBox="1">
                <a:spLocks noChangeArrowheads="1"/>
              </p:cNvSpPr>
              <p:nvPr/>
            </p:nvSpPr>
            <p:spPr bwMode="auto">
              <a:xfrm>
                <a:off x="4443" y="3408"/>
                <a:ext cx="1221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ru-RU" altLang="ru-RU"/>
                  <a:t>Умение передавать информацию</a:t>
                </a:r>
              </a:p>
            </p:txBody>
          </p:sp>
        </p:grpSp>
        <p:grpSp>
          <p:nvGrpSpPr>
            <p:cNvPr id="15381" name="Group 21"/>
            <p:cNvGrpSpPr>
              <a:grpSpLocks/>
            </p:cNvGrpSpPr>
            <p:nvPr/>
          </p:nvGrpSpPr>
          <p:grpSpPr bwMode="auto">
            <a:xfrm>
              <a:off x="3648" y="1776"/>
              <a:ext cx="2016" cy="1056"/>
              <a:chOff x="3696" y="1920"/>
              <a:chExt cx="2016" cy="1056"/>
            </a:xfrm>
          </p:grpSpPr>
          <p:sp>
            <p:nvSpPr>
              <p:cNvPr id="15382" name="AutoShape 22"/>
              <p:cNvSpPr>
                <a:spLocks noChangeArrowheads="1"/>
              </p:cNvSpPr>
              <p:nvPr/>
            </p:nvSpPr>
            <p:spPr bwMode="auto">
              <a:xfrm>
                <a:off x="3696" y="1920"/>
                <a:ext cx="2016" cy="1056"/>
              </a:xfrm>
              <a:prstGeom prst="leftArrowCallout">
                <a:avLst>
                  <a:gd name="adj1" fmla="val 25000"/>
                  <a:gd name="adj2" fmla="val 25000"/>
                  <a:gd name="adj3" fmla="val 47294"/>
                  <a:gd name="adj4" fmla="val 66667"/>
                </a:avLst>
              </a:prstGeom>
              <a:noFill/>
              <a:ln w="28575">
                <a:solidFill>
                  <a:srgbClr val="9C082B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3" name="Text Box 23"/>
              <p:cNvSpPr txBox="1">
                <a:spLocks noChangeArrowheads="1"/>
              </p:cNvSpPr>
              <p:nvPr/>
            </p:nvSpPr>
            <p:spPr bwMode="auto">
              <a:xfrm>
                <a:off x="4399" y="1968"/>
                <a:ext cx="1219" cy="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ru-RU" altLang="ru-RU"/>
                  <a:t>Умение превращать информацию в знание</a:t>
                </a:r>
              </a:p>
            </p:txBody>
          </p:sp>
        </p:grpSp>
        <p:sp>
          <p:nvSpPr>
            <p:cNvPr id="15384" name="Text Box 24"/>
            <p:cNvSpPr txBox="1">
              <a:spLocks noChangeArrowheads="1"/>
            </p:cNvSpPr>
            <p:nvPr/>
          </p:nvSpPr>
          <p:spPr bwMode="auto">
            <a:xfrm>
              <a:off x="2544" y="864"/>
              <a:ext cx="240" cy="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ru-RU" altLang="ru-RU" b="1" dirty="0">
                  <a:solidFill>
                    <a:srgbClr val="9C082B"/>
                  </a:solidFill>
                </a:rPr>
                <a:t>ИНФОРМАЦИОННАЯ</a:t>
              </a:r>
            </a:p>
          </p:txBody>
        </p:sp>
        <p:sp>
          <p:nvSpPr>
            <p:cNvPr id="15385" name="Text Box 25"/>
            <p:cNvSpPr txBox="1">
              <a:spLocks noChangeArrowheads="1"/>
            </p:cNvSpPr>
            <p:nvPr/>
          </p:nvSpPr>
          <p:spPr bwMode="auto">
            <a:xfrm>
              <a:off x="2784" y="1360"/>
              <a:ext cx="240" cy="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ru-RU" altLang="ru-RU" b="1">
                  <a:solidFill>
                    <a:schemeClr val="tx2"/>
                  </a:solidFill>
                </a:rPr>
                <a:t>КОМПЕТЕНТНОСТЬ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7675" y="1085850"/>
            <a:ext cx="582211" cy="532447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27525" y="533400"/>
            <a:ext cx="582211" cy="580072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977" y="314325"/>
            <a:ext cx="782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5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– текст (рассказ)</a:t>
            </a:r>
          </a:p>
        </p:txBody>
      </p:sp>
      <p:pic>
        <p:nvPicPr>
          <p:cNvPr id="11268" name="Picture 4" descr="E:\Мои документы\Мои рисунки\Айсбер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181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620000" y="1600200"/>
            <a:ext cx="2590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tx2"/>
                </a:solidFill>
                <a:latin typeface="Tahoma" panose="020B0604030504040204" pitchFamily="34" charset="0"/>
              </a:rPr>
              <a:t>Объекты (тела):</a:t>
            </a:r>
          </a:p>
          <a:p>
            <a:r>
              <a:rPr lang="ru-RU" altLang="ru-RU">
                <a:latin typeface="Tahoma" panose="020B0604030504040204" pitchFamily="34" charset="0"/>
              </a:rPr>
              <a:t>Вода (океан)</a:t>
            </a:r>
          </a:p>
          <a:p>
            <a:r>
              <a:rPr lang="ru-RU" altLang="ru-RU">
                <a:latin typeface="Tahoma" panose="020B0604030504040204" pitchFamily="34" charset="0"/>
              </a:rPr>
              <a:t>Айсберг (гора)</a:t>
            </a:r>
          </a:p>
          <a:p>
            <a:r>
              <a:rPr lang="ru-RU" altLang="ru-RU">
                <a:latin typeface="Tahoma" panose="020B0604030504040204" pitchFamily="34" charset="0"/>
              </a:rPr>
              <a:t>Льдина</a:t>
            </a:r>
          </a:p>
          <a:p>
            <a:r>
              <a:rPr lang="ru-RU" altLang="ru-RU">
                <a:latin typeface="Tahoma" panose="020B0604030504040204" pitchFamily="34" charset="0"/>
              </a:rPr>
              <a:t>Небо</a:t>
            </a:r>
          </a:p>
          <a:p>
            <a:r>
              <a:rPr lang="ru-RU" altLang="ru-RU">
                <a:latin typeface="Tahoma" panose="020B0604030504040204" pitchFamily="34" charset="0"/>
              </a:rPr>
              <a:t>Облака (тучи)</a:t>
            </a:r>
          </a:p>
          <a:p>
            <a:r>
              <a:rPr lang="ru-RU" altLang="ru-RU">
                <a:latin typeface="Tahoma" panose="020B0604030504040204" pitchFamily="34" charset="0"/>
              </a:rPr>
              <a:t>Рябь (волны)</a:t>
            </a:r>
          </a:p>
          <a:p>
            <a:r>
              <a:rPr lang="ru-RU" altLang="ru-RU">
                <a:latin typeface="Tahoma" panose="020B0604030504040204" pitchFamily="34" charset="0"/>
              </a:rPr>
              <a:t>Тень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09800" y="5029200"/>
            <a:ext cx="83820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tx2"/>
                </a:solidFill>
                <a:latin typeface="Tahoma" panose="020B0604030504040204" pitchFamily="34" charset="0"/>
              </a:rPr>
              <a:t>Предполагаемые явления:</a:t>
            </a:r>
          </a:p>
          <a:p>
            <a:pPr>
              <a:spcBef>
                <a:spcPct val="50000"/>
              </a:spcBef>
            </a:pPr>
            <a:r>
              <a:rPr lang="ru-RU" altLang="ru-RU">
                <a:latin typeface="Tahoma" panose="020B0604030504040204" pitchFamily="34" charset="0"/>
              </a:rPr>
              <a:t>Свет пробивается сквозь облака; дует ветерок (легкий); отражение в воде, плавание в воде, образование тени, движение льдины (айсберга); таяние льда, …  </a:t>
            </a:r>
          </a:p>
        </p:txBody>
      </p:sp>
    </p:spTree>
    <p:extLst>
      <p:ext uri="{BB962C8B-B14F-4D97-AF65-F5344CB8AC3E}">
        <p14:creationId xmlns:p14="http://schemas.microsoft.com/office/powerpoint/2010/main" val="410875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47723" y="1666875"/>
            <a:ext cx="4181475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endParaRPr lang="ru-RU" alt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799" y="2809876"/>
            <a:ext cx="511492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dirty="0">
                <a:latin typeface="Tahoma" panose="020B0604030504040204" pitchFamily="34" charset="0"/>
              </a:rPr>
              <a:t>Установить соответствие вербального и визуального рядов:</a:t>
            </a:r>
          </a:p>
          <a:p>
            <a:r>
              <a:rPr lang="ru-RU" altLang="ru-RU" dirty="0">
                <a:latin typeface="Tahoma" panose="020B0604030504040204" pitchFamily="34" charset="0"/>
              </a:rPr>
              <a:t>составить рассказ по картинке, найти аналогичный фрагмент в тексте и прочитать его;</a:t>
            </a:r>
          </a:p>
          <a:p>
            <a:r>
              <a:rPr lang="ru-RU" altLang="ru-RU" dirty="0">
                <a:latin typeface="Tahoma" panose="020B0604030504040204" pitchFamily="34" charset="0"/>
              </a:rPr>
              <a:t>ответить на </a:t>
            </a:r>
            <a:r>
              <a:rPr lang="ru-RU" altLang="ru-RU" dirty="0" smtClean="0">
                <a:latin typeface="Tahoma" panose="020B0604030504040204" pitchFamily="34" charset="0"/>
              </a:rPr>
              <a:t>вопросы к тексту</a:t>
            </a:r>
            <a:endParaRPr lang="ru-RU" altLang="ru-RU" dirty="0">
              <a:latin typeface="Tahoma" panose="020B0604030504040204" pitchFamily="34" charset="0"/>
            </a:endParaRPr>
          </a:p>
          <a:p>
            <a:pPr>
              <a:buFontTx/>
              <a:buAutoNum type="arabicPeriod"/>
            </a:pPr>
            <a:endParaRPr lang="ru-RU" altLang="ru-RU" dirty="0">
              <a:latin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10375" y="786846"/>
            <a:ext cx="4791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информации из одного способа представления в другие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5781675" y="2634289"/>
            <a:ext cx="6143503" cy="2036136"/>
            <a:chOff x="528" y="1370"/>
            <a:chExt cx="4481" cy="1932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28" y="1392"/>
              <a:ext cx="17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4000" dirty="0">
                  <a:latin typeface="Tahoma" panose="020B0604030504040204" pitchFamily="34" charset="0"/>
                </a:rPr>
                <a:t>Таблица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569" y="1370"/>
              <a:ext cx="144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4000" dirty="0">
                  <a:latin typeface="Tahoma" panose="020B0604030504040204" pitchFamily="34" charset="0"/>
                </a:rPr>
                <a:t>Текст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304" y="1632"/>
              <a:ext cx="1104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304" y="2016"/>
              <a:ext cx="1680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3200" dirty="0">
                  <a:latin typeface="Tahoma" panose="020B0604030504040204" pitchFamily="34" charset="0"/>
                </a:rPr>
                <a:t>Сравнение</a:t>
              </a:r>
            </a:p>
            <a:p>
              <a:r>
                <a:rPr lang="ru-RU" altLang="ru-RU" sz="3200" dirty="0">
                  <a:latin typeface="Tahoma" panose="020B0604030504040204" pitchFamily="34" charset="0"/>
                </a:rPr>
                <a:t>Силлогизм</a:t>
              </a:r>
            </a:p>
            <a:p>
              <a:r>
                <a:rPr lang="ru-RU" altLang="ru-RU" sz="3200" dirty="0">
                  <a:latin typeface="Tahoma" panose="020B0604030504040204" pitchFamily="34" charset="0"/>
                </a:rPr>
                <a:t>Синтез</a:t>
              </a:r>
            </a:p>
            <a:p>
              <a:r>
                <a:rPr lang="ru-RU" altLang="ru-RU" sz="3200" dirty="0">
                  <a:latin typeface="Tahoma" panose="020B0604030504040204" pitchFamily="34" charset="0"/>
                </a:rPr>
                <a:t>Дедукция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206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isometricLeftDown"/>
          <a:lightRig rig="threePt" dir="t"/>
        </a:scene3d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539</Words>
  <Application>Microsoft Office PowerPoint</Application>
  <PresentationFormat>Широкоэкранный</PresentationFormat>
  <Paragraphs>96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 New Roman</vt:lpstr>
      <vt:lpstr>Тема Office</vt:lpstr>
      <vt:lpstr>ВПР в 10 классах, соответствие заданий ВПР предметным знаниям и умениям обучающихся по предметам естественно-научного цикла</vt:lpstr>
      <vt:lpstr>Структура проверочной работы</vt:lpstr>
      <vt:lpstr>Образцы и описания проверочных работ для проведения ВПР в 2025 году </vt:lpstr>
      <vt:lpstr>Проведение ВПР по физике</vt:lpstr>
      <vt:lpstr>Проведение ВПР по химии</vt:lpstr>
      <vt:lpstr>Изменения в образцах всероссийских проверочных работ 2025 года</vt:lpstr>
      <vt:lpstr>Презентация PowerPoint</vt:lpstr>
      <vt:lpstr>Рисунок – текст (рассказ)</vt:lpstr>
      <vt:lpstr>Работа с текстом</vt:lpstr>
      <vt:lpstr>Презентация PowerPoint</vt:lpstr>
      <vt:lpstr>Пример задания по химии</vt:lpstr>
      <vt:lpstr>Пример задания по физике</vt:lpstr>
      <vt:lpstr>Пример задания с элементами читательской грамотности</vt:lpstr>
      <vt:lpstr>Вопросы к задаче</vt:lpstr>
      <vt:lpstr>Поиск решения</vt:lpstr>
      <vt:lpstr>Ответ</vt:lpstr>
      <vt:lpstr>Поиск решения</vt:lpstr>
      <vt:lpstr>Ответ</vt:lpstr>
      <vt:lpstr>ЧТО ДЕЛАТЬ С РЕЗУЛЬТАТАМИ  ВПР 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В. Кондрашова</dc:creator>
  <cp:lastModifiedBy>Ирина В. Лихачева</cp:lastModifiedBy>
  <cp:revision>143</cp:revision>
  <dcterms:created xsi:type="dcterms:W3CDTF">2025-01-10T06:09:35Z</dcterms:created>
  <dcterms:modified xsi:type="dcterms:W3CDTF">2025-03-11T07:24:55Z</dcterms:modified>
</cp:coreProperties>
</file>